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64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99"/>
    <a:srgbClr val="FF7C80"/>
    <a:srgbClr val="FF99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7" autoAdjust="0"/>
    <p:restoredTop sz="92668" autoAdjust="0"/>
  </p:normalViewPr>
  <p:slideViewPr>
    <p:cSldViewPr>
      <p:cViewPr varScale="1">
        <p:scale>
          <a:sx n="75" d="100"/>
          <a:sy n="75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83D8D1-17E7-4FAE-ACE1-6333604852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F2681-9E2E-4EE3-B16D-59F99EB2473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D4121-05C7-4D74-98B5-A4A8FB812F6F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0EA4-FC46-4FD1-A8CD-6DF64EDFDF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A508-6BC9-49BB-A144-3C565F1820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C03C3-0283-40DD-BF9A-33579356B4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FA9C-68E5-4545-824D-F75019EE48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1AAF5-4DA2-48D6-A865-5113351F89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D260-4B46-41C6-8E13-98734C86E1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19A53-02E5-4265-BD2E-04DC8AB4D3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92E06-AB8C-4716-849C-B2DAE7B2D6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9C89-B530-49DD-80EF-C888F0AAB0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7617-E42A-45AD-956D-FB9482DD359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D563-FF18-436D-AD64-EAB453B4B1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0A8EC5-AF35-40C8-8120-7D1F8BF286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8915400" cy="8382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NZ" altLang="zh-CN" sz="2000" b="1">
                <a:solidFill>
                  <a:schemeClr val="accent2"/>
                </a:solidFill>
              </a:rPr>
              <a:t>Balloon- borne measurement of Asian tropopause aerosol layer</a:t>
            </a:r>
            <a:r>
              <a:rPr lang="en-NZ" altLang="zh-CN" sz="1800" b="1">
                <a:solidFill>
                  <a:schemeClr val="accent2"/>
                </a:solidFill>
              </a:rPr>
              <a:t/>
            </a:r>
            <a:br>
              <a:rPr lang="en-NZ" altLang="zh-CN" sz="1800" b="1">
                <a:solidFill>
                  <a:schemeClr val="accent2"/>
                </a:solidFill>
              </a:rPr>
            </a:br>
            <a:r>
              <a:rPr lang="en-NZ" altLang="zh-CN" sz="1800" b="1">
                <a:solidFill>
                  <a:schemeClr val="accent2"/>
                </a:solidFill>
              </a:rPr>
              <a:t> at </a:t>
            </a:r>
            <a:r>
              <a:rPr lang="en-NZ" altLang="zh-CN" sz="1800" b="1">
                <a:solidFill>
                  <a:srgbClr val="FF0000"/>
                </a:solidFill>
              </a:rPr>
              <a:t>Lhasa</a:t>
            </a:r>
            <a:r>
              <a:rPr lang="en-NZ" altLang="zh-CN" sz="1800" b="1">
                <a:solidFill>
                  <a:schemeClr val="accent2"/>
                </a:solidFill>
              </a:rPr>
              <a:t> and </a:t>
            </a:r>
            <a:r>
              <a:rPr lang="en-NZ" altLang="zh-CN" sz="1800" b="1">
                <a:solidFill>
                  <a:srgbClr val="FF0000"/>
                </a:solidFill>
              </a:rPr>
              <a:t>Kunming</a:t>
            </a:r>
            <a:r>
              <a:rPr lang="en-NZ" altLang="zh-CN" sz="1800" b="1">
                <a:solidFill>
                  <a:schemeClr val="accent2"/>
                </a:solidFill>
              </a:rPr>
              <a:t> during Asian summer monsoon</a:t>
            </a:r>
            <a:endParaRPr lang="en-US" altLang="zh-CN" sz="1800" b="1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248400"/>
            <a:ext cx="8458200" cy="457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35000"/>
              </a:spcBef>
            </a:pPr>
            <a:r>
              <a:rPr lang="en-US" altLang="zh-CN" sz="2000" b="1">
                <a:solidFill>
                  <a:srgbClr val="0000FF"/>
                </a:solidFill>
              </a:rPr>
              <a:t>Jianchun Bian </a:t>
            </a:r>
            <a:r>
              <a:rPr lang="en-US" altLang="zh-CN" sz="2000">
                <a:solidFill>
                  <a:srgbClr val="0000FF"/>
                </a:solidFill>
              </a:rPr>
              <a:t>(IAP/CAS)</a:t>
            </a:r>
            <a:endParaRPr lang="en-US" altLang="zh-CN" sz="2000">
              <a:solidFill>
                <a:srgbClr val="FF0000"/>
              </a:solidFill>
            </a:endParaRPr>
          </a:p>
        </p:txBody>
      </p:sp>
      <p:pic>
        <p:nvPicPr>
          <p:cNvPr id="17" name="Picture 16" descr="Payload.jpg"/>
          <p:cNvPicPr>
            <a:picLocks noChangeAspect="1"/>
          </p:cNvPicPr>
          <p:nvPr/>
        </p:nvPicPr>
        <p:blipFill>
          <a:blip r:embed="rId3" cstate="print"/>
          <a:srcRect l="16251" t="27000" r="20828" b="5797"/>
          <a:stretch>
            <a:fillRect/>
          </a:stretch>
        </p:blipFill>
        <p:spPr bwMode="auto">
          <a:xfrm>
            <a:off x="533400" y="1066800"/>
            <a:ext cx="3733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spect="1" noChangeArrowheads="1"/>
          </p:cNvSpPr>
          <p:nvPr/>
        </p:nvSpPr>
        <p:spPr bwMode="auto">
          <a:xfrm>
            <a:off x="838200" y="2209800"/>
            <a:ext cx="287338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1371600"/>
            <a:ext cx="287338" cy="2873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auto">
          <a:xfrm>
            <a:off x="2590800" y="2667000"/>
            <a:ext cx="287338" cy="287338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spect="1" noChangeArrowheads="1"/>
          </p:cNvSpPr>
          <p:nvPr/>
        </p:nvSpPr>
        <p:spPr bwMode="auto">
          <a:xfrm>
            <a:off x="3048000" y="2133600"/>
            <a:ext cx="287338" cy="287338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2667000" y="2133600"/>
            <a:ext cx="287338" cy="28733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" cstate="print"/>
          <a:srcRect t="21005" b="18520"/>
          <a:stretch>
            <a:fillRect/>
          </a:stretch>
        </p:blipFill>
        <p:spPr bwMode="auto">
          <a:xfrm>
            <a:off x="4572000" y="1066800"/>
            <a:ext cx="3886200" cy="2938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209800" y="990600"/>
            <a:ext cx="45720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505200" y="990600"/>
            <a:ext cx="42672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5" name="TextBox 22"/>
          <p:cNvSpPr txBox="1">
            <a:spLocks noChangeArrowheads="1"/>
          </p:cNvSpPr>
          <p:nvPr/>
        </p:nvSpPr>
        <p:spPr bwMode="auto">
          <a:xfrm>
            <a:off x="228600" y="4114800"/>
            <a:ext cx="8686800" cy="2051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00FF"/>
                </a:solidFill>
              </a:rPr>
              <a:t> In the poster, balloon sounding water vapor, ozone, and particle (SWOP) campaign during the ASM will be introduced, including sonde, location and timing. </a:t>
            </a:r>
          </a:p>
          <a:p>
            <a:pPr defTabSz="18288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00FF"/>
                </a:solidFill>
              </a:rPr>
              <a:t> The </a:t>
            </a:r>
            <a:r>
              <a:rPr kumimoji="1" lang="en-US" altLang="zh-CN">
                <a:solidFill>
                  <a:srgbClr val="0000FF"/>
                </a:solidFill>
              </a:rPr>
              <a:t>Asian tropopause aerosol layer as revealed by satellite is indeed observed by in situ Cobald measurements! </a:t>
            </a:r>
          </a:p>
          <a:p>
            <a:pPr defTabSz="18288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0000FF"/>
                </a:solidFill>
              </a:rPr>
              <a:t> If you have interest in the UTLS in situ measurement within the ASM anticyclone, you can contact me (</a:t>
            </a:r>
            <a:r>
              <a:rPr lang="en-US" altLang="zh-CN">
                <a:solidFill>
                  <a:srgbClr val="FF0000"/>
                </a:solidFill>
              </a:rPr>
              <a:t>bjc@mail.iap.ac.cn</a:t>
            </a:r>
            <a:r>
              <a:rPr lang="en-US" altLang="zh-CN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4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ayload.jpg"/>
          <p:cNvPicPr>
            <a:picLocks noChangeAspect="1"/>
          </p:cNvPicPr>
          <p:nvPr/>
        </p:nvPicPr>
        <p:blipFill>
          <a:blip r:embed="rId2" cstate="print"/>
          <a:srcRect l="16251" t="27000" r="20828" b="5797"/>
          <a:stretch>
            <a:fillRect/>
          </a:stretch>
        </p:blipFill>
        <p:spPr bwMode="auto">
          <a:xfrm>
            <a:off x="533400" y="3429000"/>
            <a:ext cx="3733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spect="1" noChangeArrowheads="1"/>
          </p:cNvSpPr>
          <p:nvPr/>
        </p:nvSpPr>
        <p:spPr bwMode="auto">
          <a:xfrm>
            <a:off x="838200" y="4572000"/>
            <a:ext cx="287338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733800"/>
            <a:ext cx="287338" cy="2873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auto">
          <a:xfrm>
            <a:off x="2590800" y="5029200"/>
            <a:ext cx="287338" cy="287338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6678" name="TextBox 8"/>
          <p:cNvSpPr txBox="1">
            <a:spLocks noChangeArrowheads="1"/>
          </p:cNvSpPr>
          <p:nvPr/>
        </p:nvSpPr>
        <p:spPr bwMode="auto">
          <a:xfrm>
            <a:off x="381000" y="1008063"/>
            <a:ext cx="82296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1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n"/>
            </a:pPr>
            <a:r>
              <a:rPr lang="en-US" altLang="zh-CN" sz="2000" b="1">
                <a:latin typeface="Geneva"/>
                <a:ea typeface="Geneva"/>
                <a:cs typeface="Geneva"/>
              </a:rPr>
              <a:t> Compact Optical Backscatter Aerosol Detector (ETH) </a:t>
            </a:r>
          </a:p>
          <a:p>
            <a:pPr defTabSz="457200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altLang="zh-CN" sz="2000" b="1">
                <a:latin typeface="Geneva"/>
              </a:rPr>
              <a:t> NOAA Frost Point Hygrometer (NOAA GMD)</a:t>
            </a:r>
          </a:p>
          <a:p>
            <a:pPr defTabSz="457200">
              <a:lnSpc>
                <a:spcPct val="110000"/>
              </a:lnSpc>
              <a:spcBef>
                <a:spcPct val="10000"/>
              </a:spcBef>
              <a:buClr>
                <a:srgbClr val="9900CC"/>
              </a:buClr>
              <a:buFont typeface="Wingdings" pitchFamily="2" charset="2"/>
              <a:buChar char="n"/>
            </a:pPr>
            <a:r>
              <a:rPr lang="en-US" altLang="zh-CN" sz="2000" b="1">
                <a:latin typeface="Geneva"/>
              </a:rPr>
              <a:t> Cryogenic Frost Point Hygrometer (Vömel-DMT)</a:t>
            </a:r>
          </a:p>
          <a:p>
            <a:pPr defTabSz="457200">
              <a:lnSpc>
                <a:spcPct val="110000"/>
              </a:lnSpc>
              <a:spcBef>
                <a:spcPct val="10000"/>
              </a:spcBef>
              <a:buClr>
                <a:srgbClr val="008000"/>
              </a:buClr>
              <a:buFont typeface="Wingdings" pitchFamily="2" charset="2"/>
              <a:buChar char="n"/>
            </a:pPr>
            <a:r>
              <a:rPr lang="en-US" altLang="zh-CN" sz="2000" b="1">
                <a:latin typeface="Geneva"/>
              </a:rPr>
              <a:t> Electrochemical Concentration Cell Ozonesonde (DMT)</a:t>
            </a:r>
          </a:p>
          <a:p>
            <a:pPr defTabSz="457200">
              <a:lnSpc>
                <a:spcPct val="110000"/>
              </a:lnSpc>
              <a:spcBef>
                <a:spcPct val="10000"/>
              </a:spcBef>
              <a:buClr>
                <a:srgbClr val="CCCC00"/>
              </a:buClr>
              <a:buFont typeface="Wingdings" pitchFamily="2" charset="2"/>
              <a:buChar char="n"/>
            </a:pPr>
            <a:r>
              <a:rPr lang="en-US" altLang="zh-CN" sz="2000" b="1">
                <a:latin typeface="Geneva"/>
              </a:rPr>
              <a:t> Radiosonde: P, T, U, winds (u,v) (InterMet)</a:t>
            </a:r>
            <a:endParaRPr lang="en-US" altLang="zh-CN" sz="2000" b="1">
              <a:latin typeface="Geneva"/>
              <a:ea typeface="Geneva"/>
              <a:cs typeface="Geneva"/>
            </a:endParaRPr>
          </a:p>
        </p:txBody>
      </p:sp>
      <p:sp>
        <p:nvSpPr>
          <p:cNvPr id="13" name="Rectangle 12"/>
          <p:cNvSpPr>
            <a:spLocks noChangeAspect="1" noChangeArrowheads="1"/>
          </p:cNvSpPr>
          <p:nvPr/>
        </p:nvSpPr>
        <p:spPr bwMode="auto">
          <a:xfrm>
            <a:off x="3048000" y="4495800"/>
            <a:ext cx="287338" cy="287338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2667000" y="4495800"/>
            <a:ext cx="287338" cy="28733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6681" name="TextBox 31"/>
          <p:cNvSpPr txBox="1">
            <a:spLocks noChangeArrowheads="1"/>
          </p:cNvSpPr>
          <p:nvPr/>
        </p:nvSpPr>
        <p:spPr bwMode="auto">
          <a:xfrm>
            <a:off x="1524000" y="2428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828800"/>
            <a:r>
              <a:rPr lang="en-US" altLang="zh-CN" sz="2800" b="1">
                <a:latin typeface="Calibri" pitchFamily="34" charset="0"/>
              </a:rPr>
              <a:t>Balloon-borne sondes</a:t>
            </a:r>
          </a:p>
        </p:txBody>
      </p:sp>
      <p:sp>
        <p:nvSpPr>
          <p:cNvPr id="156682" name="TextBox 22"/>
          <p:cNvSpPr txBox="1">
            <a:spLocks noChangeArrowheads="1"/>
          </p:cNvSpPr>
          <p:nvPr/>
        </p:nvSpPr>
        <p:spPr bwMode="auto">
          <a:xfrm>
            <a:off x="4419600" y="3400425"/>
            <a:ext cx="4572000" cy="27717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buFontTx/>
              <a:buChar char="•"/>
            </a:pPr>
            <a:r>
              <a:rPr lang="en-US" altLang="zh-CN" sz="2200" b="1">
                <a:solidFill>
                  <a:srgbClr val="FF0000"/>
                </a:solidFill>
                <a:latin typeface="Calibri" pitchFamily="34" charset="0"/>
              </a:rPr>
              <a:t> CFH &amp; FPH measure the water vapor concentration and RHi by detecting the frost point of the air-mass.</a:t>
            </a:r>
          </a:p>
          <a:p>
            <a:pPr defTabSz="1828800">
              <a:buFontTx/>
              <a:buChar char="•"/>
            </a:pPr>
            <a:r>
              <a:rPr lang="en-US" altLang="zh-CN" sz="2200" b="1">
                <a:solidFill>
                  <a:srgbClr val="0000FF"/>
                </a:solidFill>
                <a:latin typeface="Calibri" pitchFamily="34" charset="0"/>
              </a:rPr>
              <a:t> COBALD detects cloud particle and aerosol by emitting light at two wavelengths (455nm, 870nm), and receiving the back-scattered signal.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Box 31"/>
          <p:cNvSpPr txBox="1">
            <a:spLocks noChangeArrowheads="1"/>
          </p:cNvSpPr>
          <p:nvPr/>
        </p:nvSpPr>
        <p:spPr bwMode="auto">
          <a:xfrm>
            <a:off x="2133600" y="228600"/>
            <a:ext cx="455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828800"/>
            <a:r>
              <a:rPr lang="en-US" altLang="zh-CN" sz="2800" b="1">
                <a:latin typeface="Calibri" pitchFamily="34" charset="0"/>
              </a:rPr>
              <a:t>Sounding timing</a:t>
            </a:r>
          </a:p>
        </p:txBody>
      </p:sp>
      <p:pic>
        <p:nvPicPr>
          <p:cNvPr id="18" name="Picture 17" descr="Launch_Schedu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6356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88" y="1524000"/>
            <a:ext cx="24876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95725"/>
            <a:ext cx="25638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6781800" y="2368550"/>
            <a:ext cx="139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0000CC"/>
                </a:solidFill>
              </a:rPr>
              <a:t>Kunming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6754813" y="4810125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0000CC"/>
                </a:solidFill>
              </a:rPr>
              <a:t>Lhasa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57200" y="2438400"/>
            <a:ext cx="2174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0000CC"/>
                </a:solidFill>
              </a:rPr>
              <a:t>Kunming, 2012</a:t>
            </a:r>
          </a:p>
        </p:txBody>
      </p:sp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32225"/>
            <a:ext cx="6248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3657600" y="4830763"/>
            <a:ext cx="1693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0000CC"/>
                </a:solidFill>
              </a:rPr>
              <a:t>Lhasa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28600"/>
            <a:ext cx="6858000" cy="990600"/>
          </a:xfrm>
        </p:spPr>
        <p:txBody>
          <a:bodyPr/>
          <a:lstStyle/>
          <a:p>
            <a:pPr algn="l"/>
            <a:r>
              <a:rPr lang="en-US" altLang="zh-CN" sz="2800" b="1">
                <a:solidFill>
                  <a:schemeClr val="accent2"/>
                </a:solidFill>
              </a:rPr>
              <a:t>Water vapor          Ozone               RHi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788828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8001000" y="1905000"/>
            <a:ext cx="977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KM</a:t>
            </a:r>
          </a:p>
          <a:p>
            <a:pPr algn="ctr"/>
            <a:r>
              <a:rPr lang="en-US" altLang="zh-CN" sz="2800" b="1">
                <a:solidFill>
                  <a:schemeClr val="accent2"/>
                </a:solidFill>
              </a:rPr>
              <a:t>2009</a:t>
            </a:r>
          </a:p>
          <a:p>
            <a:pPr algn="ctr"/>
            <a:r>
              <a:rPr lang="en-US" altLang="zh-CN" sz="2800" b="1"/>
              <a:t>(11)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8001000" y="4572000"/>
            <a:ext cx="977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LS</a:t>
            </a:r>
          </a:p>
          <a:p>
            <a:pPr algn="ctr"/>
            <a:r>
              <a:rPr lang="en-US" altLang="zh-CN" sz="2800" b="1">
                <a:solidFill>
                  <a:schemeClr val="accent2"/>
                </a:solidFill>
              </a:rPr>
              <a:t>2010</a:t>
            </a:r>
          </a:p>
          <a:p>
            <a:pPr algn="ctr"/>
            <a:r>
              <a:rPr lang="en-US" altLang="zh-CN" sz="2800" b="1"/>
              <a:t>(12)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618288" y="6477000"/>
            <a:ext cx="244951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altLang="zh-CN" sz="1400" i="1">
                <a:solidFill>
                  <a:srgbClr val="0000FF"/>
                </a:solidFill>
                <a:ea typeface="金山繁魏碑" pitchFamily="49" charset="-122"/>
              </a:rPr>
              <a:t>Bian</a:t>
            </a:r>
            <a:r>
              <a:rPr lang="en-GB" sz="1400" i="1">
                <a:solidFill>
                  <a:srgbClr val="0000FF"/>
                </a:solidFill>
                <a:ea typeface="金山繁魏碑" pitchFamily="49" charset="-122"/>
              </a:rPr>
              <a:t> et al. </a:t>
            </a:r>
            <a:r>
              <a:rPr lang="en-GB" altLang="zh-CN" sz="1400" i="1">
                <a:solidFill>
                  <a:srgbClr val="0000FF"/>
                </a:solidFill>
                <a:ea typeface="金山繁魏碑" pitchFamily="49" charset="-122"/>
              </a:rPr>
              <a:t>GRL,</a:t>
            </a:r>
            <a:r>
              <a:rPr lang="en-GB" sz="1400" i="1">
                <a:solidFill>
                  <a:srgbClr val="0000FF"/>
                </a:solidFill>
                <a:ea typeface="金山繁魏碑" pitchFamily="49" charset="-122"/>
              </a:rPr>
              <a:t> 201</a:t>
            </a:r>
            <a:r>
              <a:rPr lang="en-GB" altLang="zh-CN" sz="1400" i="1">
                <a:solidFill>
                  <a:srgbClr val="0000FF"/>
                </a:solidFill>
                <a:ea typeface="金山繁魏碑" pitchFamily="49" charset="-122"/>
              </a:rPr>
              <a:t>2</a:t>
            </a:r>
            <a:endParaRPr lang="en-GB" sz="1400" i="1">
              <a:solidFill>
                <a:srgbClr val="0000FF"/>
              </a:solidFill>
              <a:ea typeface="金山繁魏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3250"/>
            <a:ext cx="4727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10" cstate="print"/>
          <a:srcRect r="50681"/>
          <a:stretch>
            <a:fillRect/>
          </a:stretch>
        </p:blipFill>
        <p:spPr bwMode="auto">
          <a:xfrm>
            <a:off x="4692650" y="2897188"/>
            <a:ext cx="437515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11" cstate="print"/>
          <a:srcRect r="50063" b="30676"/>
          <a:stretch>
            <a:fillRect/>
          </a:stretch>
        </p:blipFill>
        <p:spPr bwMode="auto">
          <a:xfrm>
            <a:off x="4648200" y="687388"/>
            <a:ext cx="441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6477000" y="61658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altLang="zh-CN" sz="1400" i="1"/>
              <a:t>Vernier et al, GRL, 2011</a:t>
            </a: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76200" y="1158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zh-CN" b="1">
                <a:solidFill>
                  <a:schemeClr val="accent2"/>
                </a:solidFill>
                <a:ea typeface="SimHei" pitchFamily="49" charset="-122"/>
              </a:rPr>
              <a:t>Asian tropopause aerosol layer is indeed observed by in situ measurements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1787525"/>
            <a:ext cx="3886200" cy="3775075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chemeClr val="accent2"/>
                </a:solidFill>
              </a:rPr>
              <a:t>Low-ozone intrusion into the UT</a:t>
            </a:r>
          </a:p>
        </p:txBody>
      </p:sp>
      <p:pic>
        <p:nvPicPr>
          <p:cNvPr id="160773" name="Picture 5" descr="Kunming_O3_T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87525"/>
            <a:ext cx="4138613" cy="3733800"/>
          </a:xfrm>
          <a:prstGeom prst="rect">
            <a:avLst/>
          </a:prstGeom>
          <a:noFill/>
        </p:spPr>
      </p:pic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1624013" y="1863725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1014413" y="3387725"/>
            <a:ext cx="68580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5638800" y="1371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KM </a:t>
            </a:r>
            <a:r>
              <a:rPr lang="en-US" altLang="zh-CN" sz="2000" b="1">
                <a:solidFill>
                  <a:schemeClr val="accent2"/>
                </a:solidFill>
              </a:rPr>
              <a:t>2009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1600200" y="1371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KM </a:t>
            </a:r>
            <a:r>
              <a:rPr lang="en-US" altLang="zh-CN" sz="2000" b="1">
                <a:solidFill>
                  <a:schemeClr val="accent2"/>
                </a:solidFill>
              </a:rPr>
              <a:t>2012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457200" y="5867400"/>
            <a:ext cx="822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t">
              <a:lnSpc>
                <a:spcPct val="115000"/>
              </a:lnSpc>
              <a:buFont typeface="Wingdings" pitchFamily="2" charset="2"/>
              <a:buChar char="ü"/>
            </a:pPr>
            <a:r>
              <a:rPr lang="en-US" altLang="zh-CN" sz="2000" b="1">
                <a:solidFill>
                  <a:schemeClr val="accent2"/>
                </a:solidFill>
              </a:rPr>
              <a:t> Deep convection signal – Local or faraway</a:t>
            </a:r>
          </a:p>
          <a:p>
            <a:pPr fontAlgn="t">
              <a:lnSpc>
                <a:spcPct val="115000"/>
              </a:lnSpc>
              <a:buFont typeface="Wingdings" pitchFamily="2" charset="2"/>
              <a:buChar char="ü"/>
            </a:pPr>
            <a:r>
              <a:rPr lang="en-US" altLang="zh-CN" sz="2000" b="1">
                <a:solidFill>
                  <a:schemeClr val="accent2"/>
                </a:solidFill>
              </a:rPr>
              <a:t> KM 2012 has fewer cases above 14 km – Interannual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1">
                <a:solidFill>
                  <a:schemeClr val="accent2"/>
                </a:solidFill>
              </a:rPr>
              <a:t>RHi distribution changes with temperature </a:t>
            </a:r>
          </a:p>
        </p:txBody>
      </p:sp>
      <p:pic>
        <p:nvPicPr>
          <p:cNvPr id="161795" name="Picture 3" descr="Kunming_RHi_vs_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1600200"/>
            <a:ext cx="7693025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9164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57200" y="115888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828800"/>
            <a:r>
              <a:rPr kumimoji="1" lang="en-US" altLang="zh-CN" sz="2400" b="1">
                <a:solidFill>
                  <a:schemeClr val="accent2"/>
                </a:solidFill>
                <a:ea typeface="SimHei" pitchFamily="49" charset="-122"/>
              </a:rPr>
              <a:t>RHi distribution in/out cirrus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sz="3600" b="1">
                <a:solidFill>
                  <a:srgbClr val="FF3300"/>
                </a:solidFill>
              </a:rPr>
              <a:t>Summary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429000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buFont typeface="Wingdings" pitchFamily="2" charset="2"/>
              <a:buChar char="ü"/>
            </a:pPr>
            <a:r>
              <a:rPr lang="en-US" altLang="zh-CN" sz="2200">
                <a:solidFill>
                  <a:srgbClr val="0000FF"/>
                </a:solidFill>
              </a:rPr>
              <a:t>For the first time, in situ observing H</a:t>
            </a:r>
            <a:r>
              <a:rPr lang="en-US" altLang="zh-CN" sz="2200" baseline="-25000">
                <a:solidFill>
                  <a:srgbClr val="0000FF"/>
                </a:solidFill>
              </a:rPr>
              <a:t>2</a:t>
            </a:r>
            <a:r>
              <a:rPr lang="en-US" altLang="zh-CN" sz="2200">
                <a:solidFill>
                  <a:srgbClr val="0000FF"/>
                </a:solidFill>
              </a:rPr>
              <a:t>O, O</a:t>
            </a:r>
            <a:r>
              <a:rPr lang="en-US" altLang="zh-CN" sz="2200" baseline="-25000">
                <a:solidFill>
                  <a:srgbClr val="0000FF"/>
                </a:solidFill>
              </a:rPr>
              <a:t>3</a:t>
            </a:r>
            <a:r>
              <a:rPr lang="en-US" altLang="zh-CN" sz="2200">
                <a:solidFill>
                  <a:srgbClr val="0000FF"/>
                </a:solidFill>
              </a:rPr>
              <a:t> and particle in the UTLS were conducted during the ASM. </a:t>
            </a:r>
          </a:p>
          <a:p>
            <a:pPr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2200">
                <a:solidFill>
                  <a:srgbClr val="0000FF"/>
                </a:solidFill>
              </a:rPr>
              <a:t>Some specific features in the ASM UTLS are revealed: super-saturation, low ozone intrusion to the UT, aerosol layer, RHi structure in and out cirrus layer.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2200">
                <a:solidFill>
                  <a:srgbClr val="0000FF"/>
                </a:solidFill>
              </a:rPr>
              <a:t>Further analysis (model and satellite data) should be done to understand the underlying micro-physical and dynamical processes.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346</Words>
  <Application>Microsoft Office PowerPoint</Application>
  <PresentationFormat>On-screen Show (4:3)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宋体</vt:lpstr>
      <vt:lpstr>Calibri</vt:lpstr>
      <vt:lpstr>Wingdings</vt:lpstr>
      <vt:lpstr>Geneva</vt:lpstr>
      <vt:lpstr>SimHei</vt:lpstr>
      <vt:lpstr>金山繁魏碑</vt:lpstr>
      <vt:lpstr>默认设计模板</vt:lpstr>
      <vt:lpstr>Balloon- borne measurement of Asian tropopause aerosol layer  at Lhasa and Kunming during Asian summer monsoon</vt:lpstr>
      <vt:lpstr>Slide 2</vt:lpstr>
      <vt:lpstr>Slide 3</vt:lpstr>
      <vt:lpstr>Water vapor          Ozone               RHi</vt:lpstr>
      <vt:lpstr>Slide 5</vt:lpstr>
      <vt:lpstr>Slide 6</vt:lpstr>
      <vt:lpstr>RHi distribution changes with temperature </vt:lpstr>
      <vt:lpstr>Slide 8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Thomason</dc:creator>
  <cp:lastModifiedBy>Thomason</cp:lastModifiedBy>
  <cp:revision>399</cp:revision>
  <cp:lastPrinted>1601-01-01T00:00:00Z</cp:lastPrinted>
  <dcterms:created xsi:type="dcterms:W3CDTF">1601-01-01T00:00:00Z</dcterms:created>
  <dcterms:modified xsi:type="dcterms:W3CDTF">2013-10-28T12:52:20Z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