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3" r:id="rId3"/>
    <p:sldId id="271" r:id="rId4"/>
    <p:sldId id="272" r:id="rId5"/>
    <p:sldId id="260" r:id="rId6"/>
    <p:sldId id="257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84" r:id="rId18"/>
    <p:sldId id="276" r:id="rId19"/>
    <p:sldId id="277" r:id="rId20"/>
    <p:sldId id="279" r:id="rId21"/>
    <p:sldId id="280" r:id="rId22"/>
    <p:sldId id="278" r:id="rId23"/>
    <p:sldId id="281" r:id="rId24"/>
    <p:sldId id="283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66"/>
    <a:srgbClr val="FFFFFF"/>
    <a:srgbClr val="000000"/>
    <a:srgbClr val="2020A0"/>
    <a:srgbClr val="006699"/>
    <a:srgbClr val="66FFFF"/>
    <a:srgbClr val="993366"/>
    <a:srgbClr val="003399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4" autoAdjust="0"/>
    <p:restoredTop sz="94660"/>
  </p:normalViewPr>
  <p:slideViewPr>
    <p:cSldViewPr>
      <p:cViewPr>
        <p:scale>
          <a:sx n="75" d="100"/>
          <a:sy n="75" d="100"/>
        </p:scale>
        <p:origin x="-125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D28D7-3A3D-4CEE-949D-B78DCC54B60F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DFF07-6D8E-4994-B464-1E38BE6C9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98025C-6B97-489B-ABA8-12EB6FD797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FAD2-1000-4910-9312-F75764ACD5A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576B-8EC8-4B3E-ABBE-B65E44E2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FAD2-1000-4910-9312-F75764ACD5A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576B-8EC8-4B3E-ABBE-B65E44E2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FAD2-1000-4910-9312-F75764ACD5A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576B-8EC8-4B3E-ABBE-B65E44E2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FAD2-1000-4910-9312-F75764ACD5A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576B-8EC8-4B3E-ABBE-B65E44E2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FAD2-1000-4910-9312-F75764ACD5A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576B-8EC8-4B3E-ABBE-B65E44E2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FAD2-1000-4910-9312-F75764ACD5A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576B-8EC8-4B3E-ABBE-B65E44E2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FAD2-1000-4910-9312-F75764ACD5A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576B-8EC8-4B3E-ABBE-B65E44E2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FAD2-1000-4910-9312-F75764ACD5A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576B-8EC8-4B3E-ABBE-B65E44E2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FAD2-1000-4910-9312-F75764ACD5A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576B-8EC8-4B3E-ABBE-B65E44E2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FAD2-1000-4910-9312-F75764ACD5A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576B-8EC8-4B3E-ABBE-B65E44E2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FAD2-1000-4910-9312-F75764ACD5A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576B-8EC8-4B3E-ABBE-B65E44E2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6FAD2-1000-4910-9312-F75764ACD5A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C576B-8EC8-4B3E-ABBE-B65E44E2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8077200" cy="2514600"/>
          </a:xfrm>
          <a:solidFill>
            <a:srgbClr val="C00000"/>
          </a:solidFill>
          <a:ln>
            <a:solidFill>
              <a:schemeClr val="tx1">
                <a:alpha val="97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NZ" b="1" dirty="0"/>
              <a:t>Transport of aerosols into the UTLS and their impact on the Asian monsoon region as seen in a global model simulation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648200"/>
            <a:ext cx="6400800" cy="1066800"/>
          </a:xfrm>
          <a:solidFill>
            <a:srgbClr val="3333CC"/>
          </a:solidFill>
          <a:ln>
            <a:solidFill>
              <a:srgbClr val="C00000">
                <a:alpha val="97000"/>
              </a:srgbClr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sv-SE" b="1" dirty="0">
                <a:solidFill>
                  <a:srgbClr val="FFFFFF"/>
                </a:solidFill>
              </a:rPr>
              <a:t>S. </a:t>
            </a:r>
            <a:r>
              <a:rPr lang="sv-SE" b="1" dirty="0" smtClean="0">
                <a:solidFill>
                  <a:srgbClr val="FFFFFF"/>
                </a:solidFill>
              </a:rPr>
              <a:t>Fadnavis, </a:t>
            </a:r>
            <a:r>
              <a:rPr lang="sv-SE" b="1" dirty="0">
                <a:solidFill>
                  <a:srgbClr val="FFFFFF"/>
                </a:solidFill>
              </a:rPr>
              <a:t>K. </a:t>
            </a:r>
            <a:r>
              <a:rPr lang="sv-SE" b="1" dirty="0" smtClean="0">
                <a:solidFill>
                  <a:srgbClr val="FFFFFF"/>
                </a:solidFill>
              </a:rPr>
              <a:t>Semeniuk, </a:t>
            </a:r>
            <a:r>
              <a:rPr lang="sv-SE" b="1" dirty="0">
                <a:solidFill>
                  <a:srgbClr val="FFFFFF"/>
                </a:solidFill>
              </a:rPr>
              <a:t>L. </a:t>
            </a:r>
            <a:r>
              <a:rPr lang="sv-SE" b="1" dirty="0" smtClean="0">
                <a:solidFill>
                  <a:srgbClr val="FFFFFF"/>
                </a:solidFill>
              </a:rPr>
              <a:t>Pozzoli, </a:t>
            </a:r>
            <a:r>
              <a:rPr lang="sv-SE" b="1" dirty="0">
                <a:solidFill>
                  <a:srgbClr val="FFFFFF"/>
                </a:solidFill>
              </a:rPr>
              <a:t>M. G. </a:t>
            </a:r>
            <a:r>
              <a:rPr lang="sv-SE" b="1" dirty="0" smtClean="0">
                <a:solidFill>
                  <a:srgbClr val="FFFFFF"/>
                </a:solidFill>
              </a:rPr>
              <a:t>Schultz, </a:t>
            </a:r>
            <a:r>
              <a:rPr lang="sv-SE" b="1" dirty="0">
                <a:solidFill>
                  <a:srgbClr val="FFFFFF"/>
                </a:solidFill>
              </a:rPr>
              <a:t>S. D. </a:t>
            </a:r>
            <a:r>
              <a:rPr lang="sv-SE" b="1" dirty="0" smtClean="0">
                <a:solidFill>
                  <a:srgbClr val="FFFFFF"/>
                </a:solidFill>
              </a:rPr>
              <a:t>Ghude, </a:t>
            </a:r>
            <a:r>
              <a:rPr lang="sv-SE" b="1" dirty="0">
                <a:solidFill>
                  <a:srgbClr val="FFFFFF"/>
                </a:solidFill>
              </a:rPr>
              <a:t>S. </a:t>
            </a:r>
            <a:r>
              <a:rPr lang="sv-SE" b="1" dirty="0" smtClean="0">
                <a:solidFill>
                  <a:srgbClr val="FFFFFF"/>
                </a:solidFill>
              </a:rPr>
              <a:t>Das</a:t>
            </a:r>
          </a:p>
          <a:p>
            <a:r>
              <a:rPr lang="sv-SE" b="1" dirty="0" smtClean="0">
                <a:solidFill>
                  <a:srgbClr val="FFFFFF"/>
                </a:solidFill>
              </a:rPr>
              <a:t>ACP, 2013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705600" cy="792162"/>
          </a:xfrm>
          <a:solidFill>
            <a:srgbClr val="C00000"/>
          </a:solidFill>
          <a:ln>
            <a:solidFill>
              <a:schemeClr val="tx1">
                <a:alpha val="97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Correlation between aerosol fields in the UTLS and OLR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6146" name="Picture 2" descr="Figur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43000"/>
            <a:ext cx="5867400" cy="385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5061680"/>
            <a:ext cx="8610600" cy="1631216"/>
          </a:xfrm>
          <a:prstGeom prst="rect">
            <a:avLst/>
          </a:prstGeom>
          <a:solidFill>
            <a:srgbClr val="006600"/>
          </a:solidFill>
          <a:ln>
            <a:solidFill>
              <a:srgbClr val="C00000">
                <a:alpha val="90000"/>
              </a:srgbClr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FFFF"/>
                </a:solidFill>
              </a:rPr>
              <a:t>A 10–20 day periodicity </a:t>
            </a:r>
            <a:r>
              <a:rPr lang="en-IN" sz="2000" b="1" dirty="0" smtClean="0">
                <a:solidFill>
                  <a:srgbClr val="FFFFFF"/>
                </a:solidFill>
              </a:rPr>
              <a:t>in convection is evident in the aerosols.</a:t>
            </a:r>
          </a:p>
          <a:p>
            <a:pPr algn="just">
              <a:buFont typeface="Wingdings" pitchFamily="2" charset="2"/>
              <a:buChar char="Ø"/>
            </a:pPr>
            <a:endParaRPr lang="en-IN" sz="2000" b="1" dirty="0" smtClean="0">
              <a:solidFill>
                <a:srgbClr val="FFFFFF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FFFF"/>
                </a:solidFill>
              </a:rPr>
              <a:t>Time series of BC, OC, and Sulfate </a:t>
            </a:r>
            <a:r>
              <a:rPr lang="en-IN" sz="2000" b="1" dirty="0" smtClean="0">
                <a:solidFill>
                  <a:srgbClr val="FFFFFF"/>
                </a:solidFill>
              </a:rPr>
              <a:t> aerosols mixing ratio show statistically significant (at 95% confidence level) anti-correlation greater </a:t>
            </a:r>
            <a:r>
              <a:rPr lang="en-US" sz="2000" b="1" dirty="0" smtClean="0">
                <a:solidFill>
                  <a:srgbClr val="FFFFFF"/>
                </a:solidFill>
              </a:rPr>
              <a:t>than 0.5 with OLR, indicating aerosols  vary coherently with OLR.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3630"/>
            <a:ext cx="7620000" cy="715962"/>
          </a:xfrm>
          <a:solidFill>
            <a:srgbClr val="C00000"/>
          </a:solidFill>
          <a:ln>
            <a:solidFill>
              <a:schemeClr val="tx1">
                <a:alpha val="97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Distribution of cloud ice water and ice crystal number concentration in the UTLS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7170" name="Picture 2" descr="Fig8(a)20m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3657600" cy="231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Fig8(b)20m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8615" y="1008013"/>
            <a:ext cx="3510985" cy="205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figure 8(c)20mar"/>
          <p:cNvPicPr>
            <a:picLocks noChangeAspect="1" noChangeArrowheads="1"/>
          </p:cNvPicPr>
          <p:nvPr/>
        </p:nvPicPr>
        <p:blipFill>
          <a:blip r:embed="rId4"/>
          <a:srcRect b="15814"/>
          <a:stretch>
            <a:fillRect/>
          </a:stretch>
        </p:blipFill>
        <p:spPr bwMode="auto">
          <a:xfrm>
            <a:off x="533400" y="3200400"/>
            <a:ext cx="3810000" cy="248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figure 8(d)20m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104272"/>
            <a:ext cx="3657600" cy="251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63050" y="868180"/>
            <a:ext cx="1635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cloud ice water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058154" y="968324"/>
            <a:ext cx="29790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ice crystal number concentration</a:t>
            </a:r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974360" y="3110460"/>
            <a:ext cx="1635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cloud ice water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918020" y="3070276"/>
            <a:ext cx="31448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b="1" dirty="0" smtClean="0"/>
              <a:t>ice crystal number concentration</a:t>
            </a:r>
            <a:endParaRPr lang="en-US" sz="1700" b="1" dirty="0"/>
          </a:p>
        </p:txBody>
      </p:sp>
      <p:sp>
        <p:nvSpPr>
          <p:cNvPr id="11" name="Rectangle 10"/>
          <p:cNvSpPr/>
          <p:nvPr/>
        </p:nvSpPr>
        <p:spPr>
          <a:xfrm>
            <a:off x="7848600" y="2895600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mg</a:t>
            </a:r>
            <a:r>
              <a:rPr lang="en-US" b="1" baseline="30000" dirty="0" smtClean="0"/>
              <a:t>−1</a:t>
            </a:r>
            <a:endParaRPr lang="en-US" b="1" baseline="30000" dirty="0"/>
          </a:p>
        </p:txBody>
      </p:sp>
      <p:sp>
        <p:nvSpPr>
          <p:cNvPr id="12" name="Rectangle 11"/>
          <p:cNvSpPr/>
          <p:nvPr/>
        </p:nvSpPr>
        <p:spPr>
          <a:xfrm>
            <a:off x="3276600" y="2988040"/>
            <a:ext cx="1405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decigramm</a:t>
            </a:r>
            <a:r>
              <a:rPr lang="en-US" b="1" baseline="30000" dirty="0" smtClean="0"/>
              <a:t>−2</a:t>
            </a:r>
            <a:endParaRPr lang="en-US" b="1" baseline="30000" dirty="0"/>
          </a:p>
        </p:txBody>
      </p:sp>
      <p:sp>
        <p:nvSpPr>
          <p:cNvPr id="13" name="Rectangle 12"/>
          <p:cNvSpPr/>
          <p:nvPr/>
        </p:nvSpPr>
        <p:spPr>
          <a:xfrm>
            <a:off x="381000" y="55626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dirty="0" smtClean="0">
                <a:solidFill>
                  <a:srgbClr val="000066"/>
                </a:solidFill>
              </a:rPr>
              <a:t>Maxima in ICW and ICNC collocated with aerosol maxima indicate that transport of aerosol and water-vapour-rich air by deep convection may enhance high-level cloud ice formation in the Northern Hemisphere subtropics. Changes in cloud properties have an impact on the hydrological cycle </a:t>
            </a:r>
            <a:r>
              <a:rPr lang="en-US" b="1" dirty="0" smtClean="0">
                <a:solidFill>
                  <a:srgbClr val="000066"/>
                </a:solidFill>
              </a:rPr>
              <a:t>and climate</a:t>
            </a:r>
            <a:r>
              <a:rPr lang="en-US" dirty="0" smtClean="0">
                <a:solidFill>
                  <a:srgbClr val="000066"/>
                </a:solidFill>
              </a:rPr>
              <a:t>.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6700" y="914400"/>
            <a:ext cx="1075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(110 </a:t>
            </a:r>
            <a:r>
              <a:rPr lang="en-IN" dirty="0" err="1" smtClean="0"/>
              <a:t>hPa</a:t>
            </a:r>
            <a:r>
              <a:rPr lang="en-IN" dirty="0" smtClean="0"/>
              <a:t>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57200"/>
            <a:ext cx="4572000" cy="639762"/>
          </a:xfrm>
          <a:solidFill>
            <a:srgbClr val="C00000"/>
          </a:solidFill>
          <a:ln>
            <a:solidFill>
              <a:schemeClr val="tx1">
                <a:alpha val="97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Aerosol induced cloud ice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2057400"/>
            <a:ext cx="1293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cloud ice</a:t>
            </a:r>
            <a:endParaRPr lang="en-US" sz="2400" dirty="0"/>
          </a:p>
        </p:txBody>
      </p:sp>
      <p:pic>
        <p:nvPicPr>
          <p:cNvPr id="11" name="Picture 2" descr="figure 9(a)20m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442927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figure 9(b)20m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7554" y="1600200"/>
            <a:ext cx="428317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7200" y="5029200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IN" sz="2000" b="1" dirty="0" smtClean="0"/>
              <a:t>Figure (a) </a:t>
            </a:r>
            <a:r>
              <a:rPr lang="en-IN" sz="2000" b="1" dirty="0" smtClean="0">
                <a:sym typeface="Wingdings" pitchFamily="2" charset="2"/>
              </a:rPr>
              <a:t>--&gt; </a:t>
            </a:r>
            <a:r>
              <a:rPr lang="en-IN" sz="2000" b="1" dirty="0" smtClean="0"/>
              <a:t>A prominent feature at the eastern end of the anticyclone region, where the cloud ice anomaly has a maximum (15 mgm−3).</a:t>
            </a:r>
          </a:p>
          <a:p>
            <a:pPr algn="just">
              <a:buFont typeface="Wingdings" pitchFamily="2" charset="2"/>
              <a:buChar char="Ø"/>
            </a:pPr>
            <a:endParaRPr lang="en-IN" sz="1000" b="1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000" b="1" dirty="0" smtClean="0"/>
              <a:t>Figure (b) --&gt; Increase in cloud ice</a:t>
            </a:r>
            <a:r>
              <a:rPr lang="en-IN" sz="2000" b="1" dirty="0" smtClean="0"/>
              <a:t> up to 10 μgm−3 near the tropical tropopause due to </a:t>
            </a:r>
            <a:r>
              <a:rPr lang="en-US" sz="2000" b="1" dirty="0" smtClean="0"/>
              <a:t>aerosol loading.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17800" y="1587500"/>
            <a:ext cx="1146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 smtClean="0"/>
              <a:t>(CTL-NOAER)</a:t>
            </a:r>
            <a:endParaRPr lang="en-IN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8070" y="1568301"/>
            <a:ext cx="88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180hPa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10400" cy="944562"/>
          </a:xfrm>
          <a:solidFill>
            <a:srgbClr val="C00000"/>
          </a:solidFill>
          <a:ln>
            <a:solidFill>
              <a:schemeClr val="tx1">
                <a:alpha val="97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IN" sz="2800" b="1" dirty="0" smtClean="0">
                <a:solidFill>
                  <a:srgbClr val="FFFFFF"/>
                </a:solidFill>
              </a:rPr>
              <a:t>Impact of aerosols on temperature, water vapour,</a:t>
            </a:r>
            <a:br>
              <a:rPr lang="en-IN" sz="2800" b="1" dirty="0" smtClean="0">
                <a:solidFill>
                  <a:srgbClr val="FFFFFF"/>
                </a:solidFill>
              </a:rPr>
            </a:br>
            <a:r>
              <a:rPr lang="en-US" sz="2800" b="1" dirty="0" smtClean="0">
                <a:solidFill>
                  <a:srgbClr val="FFFFFF"/>
                </a:solidFill>
              </a:rPr>
              <a:t>and circulation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9218" name="Picture 3" descr="avzt_grads_60_120_ma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380681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avzq_grads_60_120_ma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47800"/>
            <a:ext cx="3640137" cy="260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" descr="avzw_grads_60_120_mar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359275"/>
            <a:ext cx="3487737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0" y="1295400"/>
            <a:ext cx="144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1370350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vapor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4267200"/>
            <a:ext cx="119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Circulation</a:t>
            </a:r>
            <a:endParaRPr lang="en-US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4267200" y="4343400"/>
            <a:ext cx="4648200" cy="2286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Temperature increases by 1–5K near the tropical tropopause. Tibetan Plateau experiences a significant warming.</a:t>
            </a:r>
          </a:p>
          <a:p>
            <a:pPr algn="just">
              <a:buFont typeface="Wingdings" pitchFamily="2" charset="2"/>
              <a:buChar char="v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Increase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in vertical transport over the southern flanks of the Himalayas.</a:t>
            </a:r>
          </a:p>
          <a:p>
            <a:pPr algn="just">
              <a:buFont typeface="Wingdings" pitchFamily="2" charset="2"/>
              <a:buChar char="v"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A weakening of the Hadley circulation due to aerosol forcing</a:t>
            </a:r>
            <a:r>
              <a:rPr lang="en-IN" dirty="0" smtClean="0"/>
              <a:t>. 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848600" cy="639762"/>
          </a:xfrm>
          <a:solidFill>
            <a:srgbClr val="C00000"/>
          </a:solidFill>
          <a:ln>
            <a:solidFill>
              <a:schemeClr val="tx1">
                <a:alpha val="97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Aerosol induced changes in water vapor and precipitation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11266" name="Picture 3" descr="E:\Sanjeev Personal\suvarna\10-11-2012\10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19270"/>
            <a:ext cx="2819400" cy="191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E:\Sanjeev Personal\suvarna\10-11-2012\10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048000"/>
            <a:ext cx="3124200" cy="192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E:\Sanjeev Personal\suvarna\10-11-2012\10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936093"/>
            <a:ext cx="2971800" cy="192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E:\Sanjeev Personal\suvarna\10-11-2012\10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870392"/>
            <a:ext cx="2994788" cy="198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10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990600"/>
            <a:ext cx="2908325" cy="201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10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1066800"/>
            <a:ext cx="3072689" cy="208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84490" y="4819340"/>
            <a:ext cx="81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70 </a:t>
            </a:r>
            <a:r>
              <a:rPr lang="en-US" dirty="0" err="1" smtClean="0"/>
              <a:t>hPa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2896" y="936676"/>
            <a:ext cx="104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155 </a:t>
            </a:r>
            <a:r>
              <a:rPr lang="en-US" dirty="0" err="1" smtClean="0"/>
              <a:t>hPa</a:t>
            </a:r>
            <a:r>
              <a:rPr lang="en-US" dirty="0" smtClean="0"/>
              <a:t>,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434840" y="1012876"/>
            <a:ext cx="934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132 </a:t>
            </a:r>
            <a:r>
              <a:rPr lang="en-US" dirty="0" err="1" smtClean="0"/>
              <a:t>hPa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800" y="2926830"/>
            <a:ext cx="934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110 </a:t>
            </a:r>
            <a:r>
              <a:rPr lang="en-US" dirty="0" err="1" smtClean="0"/>
              <a:t>hPa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475230" y="2924330"/>
            <a:ext cx="81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90 </a:t>
            </a:r>
            <a:r>
              <a:rPr lang="en-US" dirty="0" err="1" smtClean="0"/>
              <a:t>hPa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22700" y="4744390"/>
            <a:ext cx="137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400800" y="2735283"/>
            <a:ext cx="2743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3399"/>
                </a:solidFill>
              </a:rPr>
              <a:t>Decrease in precipitation ~-1 to -3mm/day  over southern India 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IN" b="1" dirty="0" smtClean="0">
                <a:solidFill>
                  <a:srgbClr val="993366"/>
                </a:solidFill>
              </a:rPr>
              <a:t> Positive precipitation anomalies (0–3 mm/day) </a:t>
            </a:r>
            <a:r>
              <a:rPr lang="en-US" b="1" dirty="0" smtClean="0">
                <a:solidFill>
                  <a:srgbClr val="993366"/>
                </a:solidFill>
              </a:rPr>
              <a:t>over western India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6699"/>
                </a:solidFill>
              </a:rPr>
              <a:t> </a:t>
            </a:r>
            <a:r>
              <a:rPr lang="en-US" b="1" dirty="0" smtClean="0">
                <a:solidFill>
                  <a:srgbClr val="000066"/>
                </a:solidFill>
              </a:rPr>
              <a:t>At the eastern end of anticyclone there is significant increase in precipitation ~ 5–7 mm/day</a:t>
            </a:r>
            <a:r>
              <a:rPr lang="en-US" dirty="0" smtClean="0">
                <a:solidFill>
                  <a:srgbClr val="000066"/>
                </a:solidFill>
              </a:rPr>
              <a:t>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324600" y="1371600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b="1" dirty="0" smtClean="0">
                <a:solidFill>
                  <a:srgbClr val="006600"/>
                </a:solidFill>
              </a:rPr>
              <a:t> Positive water vapour anomalies (0.2 – 3 </a:t>
            </a:r>
            <a:r>
              <a:rPr lang="en-IN" b="1" dirty="0" err="1" smtClean="0">
                <a:solidFill>
                  <a:srgbClr val="006600"/>
                </a:solidFill>
              </a:rPr>
              <a:t>ppmv</a:t>
            </a:r>
            <a:r>
              <a:rPr lang="en-IN" b="1" dirty="0" smtClean="0">
                <a:solidFill>
                  <a:srgbClr val="006600"/>
                </a:solidFill>
              </a:rPr>
              <a:t>) in the ASM anticyclone</a:t>
            </a:r>
            <a:endParaRPr lang="en-US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81000"/>
            <a:ext cx="3352800" cy="762000"/>
          </a:xfrm>
          <a:solidFill>
            <a:srgbClr val="C00000"/>
          </a:solidFill>
          <a:ln>
            <a:solidFill>
              <a:schemeClr val="tx1">
                <a:alpha val="97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</a:rPr>
              <a:t>Conclusions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00" y="1447800"/>
            <a:ext cx="8686800" cy="5257800"/>
          </a:xfrm>
          <a:solidFill>
            <a:schemeClr val="tx2">
              <a:lumMod val="50000"/>
            </a:schemeClr>
          </a:solidFill>
          <a:ln>
            <a:solidFill>
              <a:srgbClr val="FF0000">
                <a:alpha val="90000"/>
              </a:srgbClr>
            </a:solidFill>
          </a:ln>
        </p:spPr>
        <p:txBody>
          <a:bodyPr>
            <a:normAutofit fontScale="85000" lnSpcReduction="20000"/>
          </a:bodyPr>
          <a:lstStyle/>
          <a:p>
            <a:pPr algn="just"/>
            <a:endParaRPr lang="en-IN" sz="2400" b="1" dirty="0" smtClean="0">
              <a:solidFill>
                <a:srgbClr val="FFFFFF"/>
              </a:solidFill>
            </a:endParaRPr>
          </a:p>
          <a:p>
            <a:pPr algn="just"/>
            <a:r>
              <a:rPr lang="en-IN" sz="2400" b="1" dirty="0" smtClean="0">
                <a:solidFill>
                  <a:srgbClr val="FFFFFF"/>
                </a:solidFill>
              </a:rPr>
              <a:t>Simulations show persistent maxima in BC, OC, </a:t>
            </a:r>
            <a:r>
              <a:rPr lang="en-US" sz="2400" b="1" dirty="0" smtClean="0">
                <a:solidFill>
                  <a:srgbClr val="FFFFFF"/>
                </a:solidFill>
              </a:rPr>
              <a:t>sulfate</a:t>
            </a:r>
            <a:r>
              <a:rPr lang="en-IN" sz="2400" b="1" dirty="0" smtClean="0">
                <a:solidFill>
                  <a:srgbClr val="FFFFFF"/>
                </a:solidFill>
              </a:rPr>
              <a:t> and mineral dust aerosols within the anticyclone </a:t>
            </a:r>
            <a:r>
              <a:rPr lang="en-US" sz="2400" b="1" dirty="0" smtClean="0">
                <a:solidFill>
                  <a:srgbClr val="FFFFFF"/>
                </a:solidFill>
              </a:rPr>
              <a:t>throughout the Asian summer monsoon.</a:t>
            </a:r>
          </a:p>
          <a:p>
            <a:pPr algn="just">
              <a:buNone/>
            </a:pPr>
            <a:endParaRPr lang="en-US" sz="2400" b="1" dirty="0" smtClean="0">
              <a:solidFill>
                <a:srgbClr val="FFFFFF"/>
              </a:solidFill>
            </a:endParaRPr>
          </a:p>
          <a:p>
            <a:pPr algn="just"/>
            <a:r>
              <a:rPr lang="en-IN" sz="2400" b="1" dirty="0" smtClean="0">
                <a:solidFill>
                  <a:srgbClr val="FFFFFF"/>
                </a:solidFill>
              </a:rPr>
              <a:t>The transport of aerosols into the TTL and the lower tropical stratosphere during ASM is observed in HALOE and SAGE II aerosol extinction.</a:t>
            </a:r>
          </a:p>
          <a:p>
            <a:pPr algn="just"/>
            <a:endParaRPr lang="en-IN" sz="2400" b="1" dirty="0" smtClean="0">
              <a:solidFill>
                <a:srgbClr val="FFFFFF"/>
              </a:solidFill>
            </a:endParaRPr>
          </a:p>
          <a:p>
            <a:pPr algn="just"/>
            <a:r>
              <a:rPr lang="en-US" sz="2400" b="1" dirty="0" smtClean="0">
                <a:solidFill>
                  <a:srgbClr val="FFFFFF"/>
                </a:solidFill>
              </a:rPr>
              <a:t>Aerosols are transported across the equator, </a:t>
            </a:r>
            <a:r>
              <a:rPr lang="en-IN" sz="2400" b="1" dirty="0" smtClean="0">
                <a:solidFill>
                  <a:srgbClr val="FFFFFF"/>
                </a:solidFill>
              </a:rPr>
              <a:t>pole ward and downward in the Southern Hemisphere to </a:t>
            </a:r>
            <a:r>
              <a:rPr lang="en-US" sz="2400" b="1" dirty="0" smtClean="0">
                <a:solidFill>
                  <a:srgbClr val="FFFFFF"/>
                </a:solidFill>
              </a:rPr>
              <a:t>30 S.</a:t>
            </a:r>
          </a:p>
          <a:p>
            <a:pPr algn="just"/>
            <a:endParaRPr lang="en-US" sz="2400" b="1" dirty="0" smtClean="0">
              <a:solidFill>
                <a:srgbClr val="FFFFFF"/>
              </a:solidFill>
            </a:endParaRPr>
          </a:p>
          <a:p>
            <a:pPr algn="just"/>
            <a:r>
              <a:rPr lang="en-IN" sz="2400" b="1" dirty="0" smtClean="0">
                <a:solidFill>
                  <a:srgbClr val="FFFFFF"/>
                </a:solidFill>
              </a:rPr>
              <a:t>Variations in all four types of aerosols in the anticyclone are closely related to deep convection.</a:t>
            </a:r>
          </a:p>
          <a:p>
            <a:pPr algn="just"/>
            <a:endParaRPr lang="en-IN" sz="2400" b="1" dirty="0" smtClean="0">
              <a:solidFill>
                <a:srgbClr val="FFFFFF"/>
              </a:solidFill>
            </a:endParaRPr>
          </a:p>
          <a:p>
            <a:pPr algn="just"/>
            <a:r>
              <a:rPr lang="en-IN" sz="2400" b="1" dirty="0" smtClean="0">
                <a:solidFill>
                  <a:srgbClr val="FFFFFF"/>
                </a:solidFill>
              </a:rPr>
              <a:t>Transport from Southern flank of Himalayas is the primary transport pathway into the UTLS.</a:t>
            </a:r>
          </a:p>
          <a:p>
            <a:pPr algn="just"/>
            <a:endParaRPr lang="en-IN" sz="2400" b="1" dirty="0" smtClean="0">
              <a:solidFill>
                <a:srgbClr val="FFFFFF"/>
              </a:solidFill>
            </a:endParaRPr>
          </a:p>
          <a:p>
            <a:pPr algn="just"/>
            <a:r>
              <a:rPr lang="en-US" sz="2400" b="1" dirty="0" smtClean="0">
                <a:solidFill>
                  <a:srgbClr val="FFFFFF"/>
                </a:solidFill>
              </a:rPr>
              <a:t>However, </a:t>
            </a:r>
            <a:r>
              <a:rPr lang="en-IN" sz="2400" b="1" dirty="0" smtClean="0">
                <a:solidFill>
                  <a:srgbClr val="FFFFFF"/>
                </a:solidFill>
              </a:rPr>
              <a:t>the convective region from the Bay of Bengal to the South China Sea is also a source of UTLS aerosols.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3581400" cy="639762"/>
          </a:xfrm>
          <a:solidFill>
            <a:srgbClr val="C00000"/>
          </a:solidFill>
          <a:ln>
            <a:solidFill>
              <a:schemeClr val="tx1">
                <a:alpha val="97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Conclusions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34000"/>
          </a:xfrm>
          <a:solidFill>
            <a:schemeClr val="tx2">
              <a:lumMod val="50000"/>
            </a:schemeClr>
          </a:solidFill>
          <a:ln>
            <a:solidFill>
              <a:srgbClr val="C00000">
                <a:alpha val="90000"/>
              </a:srgbClr>
            </a:solidFill>
          </a:ln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en-IN" sz="2400" dirty="0" smtClean="0"/>
          </a:p>
          <a:p>
            <a:pPr algn="just"/>
            <a:r>
              <a:rPr lang="en-US" sz="4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Aerosol induces a </a:t>
            </a:r>
            <a:r>
              <a:rPr lang="en-IN" sz="4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significant increase in cross-tropopause transport between 15 </a:t>
            </a:r>
            <a:r>
              <a:rPr lang="en-US" sz="4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and 35 N.</a:t>
            </a:r>
          </a:p>
          <a:p>
            <a:pPr algn="just"/>
            <a:endParaRPr lang="en-US" sz="44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4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Aerosols induce a weakening of the Hadley circulation.</a:t>
            </a:r>
            <a:r>
              <a:rPr lang="en-US" sz="4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en-US" sz="44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4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Aerosols induces increased </a:t>
            </a:r>
            <a:r>
              <a:rPr lang="en-IN" sz="4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vertical transports at Southern Flank of Himalayas, which reaches into the tropical lower stratosphere.</a:t>
            </a:r>
          </a:p>
          <a:p>
            <a:pPr algn="just"/>
            <a:endParaRPr lang="en-IN" sz="44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4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Intensification of a secondary </a:t>
            </a:r>
            <a:r>
              <a:rPr lang="en-IN" sz="4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thermally direct circulation associated with the southern flanks of the Himalayas (15 and 30 N and around 100 E).</a:t>
            </a:r>
          </a:p>
          <a:p>
            <a:pPr algn="just"/>
            <a:endParaRPr lang="en-IN" sz="44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4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Aerosols induces decrease in precipitation ~ -1 to -3mm/day  over southern India  and increase </a:t>
            </a:r>
            <a:r>
              <a:rPr lang="en-IN" sz="4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0–3 mm/day over west coast of India.</a:t>
            </a:r>
          </a:p>
          <a:p>
            <a:pPr algn="just"/>
            <a:endParaRPr lang="en-IN" sz="44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4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At the eastern end of anticyclone there is significant increase in precipitation ~5–7mm/day. </a:t>
            </a:r>
          </a:p>
          <a:p>
            <a:endParaRPr lang="en-IN" sz="2400" dirty="0" smtClean="0"/>
          </a:p>
          <a:p>
            <a:endParaRPr lang="en-IN" sz="2400" dirty="0" smtClean="0"/>
          </a:p>
          <a:p>
            <a:endParaRPr lang="en-IN" sz="2400" dirty="0" smtClean="0"/>
          </a:p>
          <a:p>
            <a:endParaRPr lang="en-IN" sz="2400" dirty="0" smtClean="0"/>
          </a:p>
          <a:p>
            <a:endParaRPr lang="en-IN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934200" cy="1143000"/>
          </a:xfrm>
          <a:solidFill>
            <a:srgbClr val="C00000"/>
          </a:solidFill>
          <a:ln>
            <a:solidFill>
              <a:schemeClr val="accent1">
                <a:alpha val="97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IN" sz="3200" b="1" dirty="0" smtClean="0"/>
              <a:t>Transport of PAN into UTLS due to ASM and North American Monsoon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Michelson Interferometer for Passive Atmospheric Sounding (</a:t>
            </a:r>
            <a:r>
              <a:rPr lang="en-IN" b="1" dirty="0" smtClean="0">
                <a:solidFill>
                  <a:srgbClr val="006600"/>
                </a:solidFill>
              </a:rPr>
              <a:t>MIPAS) : 2002-2011.</a:t>
            </a:r>
          </a:p>
          <a:p>
            <a:endParaRPr lang="en-IN" dirty="0" smtClean="0"/>
          </a:p>
          <a:p>
            <a:r>
              <a:rPr lang="en-IN" b="1" dirty="0" smtClean="0">
                <a:solidFill>
                  <a:srgbClr val="006600"/>
                </a:solidFill>
              </a:rPr>
              <a:t>ECHAM5-HAMMOZ simulations: 1995-2004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543800" cy="914400"/>
          </a:xfrm>
          <a:solidFill>
            <a:srgbClr val="C00000"/>
          </a:solidFill>
          <a:ln>
            <a:solidFill>
              <a:schemeClr val="tx1">
                <a:alpha val="97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Distribution of </a:t>
            </a:r>
            <a:r>
              <a:rPr lang="en-US" sz="3200" b="1" dirty="0" err="1" smtClean="0">
                <a:solidFill>
                  <a:srgbClr val="FFFFFF"/>
                </a:solidFill>
              </a:rPr>
              <a:t>Peroxyacetyl</a:t>
            </a:r>
            <a:r>
              <a:rPr lang="en-US" sz="3200" b="1" dirty="0" smtClean="0">
                <a:solidFill>
                  <a:srgbClr val="FFFFFF"/>
                </a:solidFill>
              </a:rPr>
              <a:t> Nitrate (PAN) in the UTLS</a:t>
            </a: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1026" name="Picture 14" descr="MIP-ECH-PAN-COMP"/>
          <p:cNvPicPr>
            <a:picLocks noChangeAspect="1" noChangeArrowheads="1"/>
          </p:cNvPicPr>
          <p:nvPr/>
        </p:nvPicPr>
        <p:blipFill>
          <a:blip r:embed="rId2"/>
          <a:srcRect l="5136" r="18941"/>
          <a:stretch>
            <a:fillRect/>
          </a:stretch>
        </p:blipFill>
        <p:spPr bwMode="auto">
          <a:xfrm>
            <a:off x="838200" y="1676400"/>
            <a:ext cx="7828185" cy="491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30110" y="1909541"/>
            <a:ext cx="1196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smtClean="0"/>
              <a:t>JJAS:(</a:t>
            </a:r>
            <a:r>
              <a:rPr lang="en-IN" sz="1100" dirty="0" smtClean="0"/>
              <a:t>2002-2011</a:t>
            </a:r>
            <a:r>
              <a:rPr lang="en-IN" sz="1200" dirty="0" smtClean="0"/>
              <a:t>)</a:t>
            </a:r>
            <a:endParaRPr lang="en-IN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132125" y="1916875"/>
            <a:ext cx="1196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smtClean="0"/>
              <a:t>JJAS:(</a:t>
            </a:r>
            <a:r>
              <a:rPr lang="en-IN" sz="1100" dirty="0" smtClean="0"/>
              <a:t>2002-2011</a:t>
            </a:r>
            <a:r>
              <a:rPr lang="en-IN" sz="1200" dirty="0" smtClean="0"/>
              <a:t>)</a:t>
            </a:r>
            <a:endParaRPr lang="en-IN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092301" y="4265431"/>
            <a:ext cx="1240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smtClean="0"/>
              <a:t>JJAS:(</a:t>
            </a:r>
            <a:r>
              <a:rPr lang="en-IN" sz="1100" dirty="0" smtClean="0"/>
              <a:t>1994-2004</a:t>
            </a:r>
            <a:r>
              <a:rPr lang="en-IN" sz="1200" dirty="0" smtClean="0"/>
              <a:t>)</a:t>
            </a:r>
            <a:endParaRPr lang="en-IN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217734" y="4245934"/>
            <a:ext cx="1240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smtClean="0"/>
              <a:t>JJAS:(</a:t>
            </a:r>
            <a:r>
              <a:rPr lang="en-IN" sz="1100" dirty="0" smtClean="0"/>
              <a:t>1994-2004</a:t>
            </a:r>
            <a:r>
              <a:rPr lang="en-IN" sz="1200" dirty="0" smtClean="0"/>
              <a:t>)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705600" cy="715962"/>
          </a:xfrm>
          <a:solidFill>
            <a:srgbClr val="C00000"/>
          </a:solidFill>
          <a:ln>
            <a:solidFill>
              <a:schemeClr val="tx1">
                <a:alpha val="97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Transport  of PAN over the ASM region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12" descr="mipPANlon.JJA.png"/>
          <p:cNvPicPr>
            <a:picLocks noChangeAspect="1" noChangeArrowheads="1"/>
          </p:cNvPicPr>
          <p:nvPr/>
        </p:nvPicPr>
        <p:blipFill>
          <a:blip r:embed="rId2"/>
          <a:srcRect t="2902"/>
          <a:stretch>
            <a:fillRect/>
          </a:stretch>
        </p:blipFill>
        <p:spPr bwMode="auto">
          <a:xfrm>
            <a:off x="457200" y="1123072"/>
            <a:ext cx="3810000" cy="277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lonpan-sec"/>
          <p:cNvPicPr>
            <a:picLocks noChangeAspect="1" noChangeArrowheads="1"/>
          </p:cNvPicPr>
          <p:nvPr/>
        </p:nvPicPr>
        <p:blipFill>
          <a:blip r:embed="rId3"/>
          <a:srcRect t="2841"/>
          <a:stretch>
            <a:fillRect/>
          </a:stretch>
        </p:blipFill>
        <p:spPr bwMode="auto">
          <a:xfrm>
            <a:off x="4876800" y="1760808"/>
            <a:ext cx="366483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lonp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10000"/>
            <a:ext cx="40630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00600" y="4511833"/>
            <a:ext cx="3733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400" b="1" dirty="0" smtClean="0"/>
              <a:t>Transport of PAN from Asian summer monsoon region and North America including Gulf of Mexico.</a:t>
            </a:r>
          </a:p>
          <a:p>
            <a:r>
              <a:rPr lang="en-IN" dirty="0" smtClean="0"/>
              <a:t>   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1132367"/>
            <a:ext cx="921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 smtClean="0"/>
              <a:t>Avg:10-40N</a:t>
            </a:r>
            <a:endParaRPr lang="en-IN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 descr="C:\Documents and Settings\Anoop S. Mahajan\My Documents\Dropbox\asd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5920" y="632908"/>
            <a:ext cx="2971800" cy="3786692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1475" y="4575175"/>
            <a:ext cx="29972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4876800" y="6146800"/>
            <a:ext cx="3962400" cy="36988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CO2, CO, VOCs, BC, SO2,NOX …….. </a:t>
            </a:r>
          </a:p>
        </p:txBody>
      </p:sp>
      <p:sp>
        <p:nvSpPr>
          <p:cNvPr id="6" name="Down Arrow 5"/>
          <p:cNvSpPr/>
          <p:nvPr/>
        </p:nvSpPr>
        <p:spPr>
          <a:xfrm rot="10800000" flipH="1">
            <a:off x="6985000" y="4000500"/>
            <a:ext cx="280988" cy="1284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 rot="10800000" flipH="1">
            <a:off x="6985000" y="1685925"/>
            <a:ext cx="296863" cy="205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9" name="TextBox 10"/>
          <p:cNvSpPr txBox="1">
            <a:spLocks noChangeArrowheads="1"/>
          </p:cNvSpPr>
          <p:nvPr/>
        </p:nvSpPr>
        <p:spPr bwMode="auto">
          <a:xfrm>
            <a:off x="6292850" y="2057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CO2</a:t>
            </a:r>
          </a:p>
        </p:txBody>
      </p:sp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7210425" y="1765300"/>
            <a:ext cx="457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</a:t>
            </a:r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6386513" y="1131888"/>
            <a:ext cx="598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H2O</a:t>
            </a: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7297738" y="1295400"/>
            <a:ext cx="58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PAN</a:t>
            </a: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6470650" y="1736725"/>
            <a:ext cx="43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BC</a:t>
            </a:r>
          </a:p>
        </p:txBody>
      </p:sp>
      <p:sp>
        <p:nvSpPr>
          <p:cNvPr id="3084" name="TextBox 15"/>
          <p:cNvSpPr txBox="1">
            <a:spLocks noChangeArrowheads="1"/>
          </p:cNvSpPr>
          <p:nvPr/>
        </p:nvSpPr>
        <p:spPr bwMode="auto">
          <a:xfrm>
            <a:off x="7608888" y="1600200"/>
            <a:ext cx="569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CH4</a:t>
            </a:r>
          </a:p>
        </p:txBody>
      </p:sp>
      <p:sp>
        <p:nvSpPr>
          <p:cNvPr id="3085" name="TextBox 16"/>
          <p:cNvSpPr txBox="1">
            <a:spLocks noChangeArrowheads="1"/>
          </p:cNvSpPr>
          <p:nvPr/>
        </p:nvSpPr>
        <p:spPr bwMode="auto">
          <a:xfrm>
            <a:off x="6062663" y="1493838"/>
            <a:ext cx="460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OC</a:t>
            </a:r>
          </a:p>
        </p:txBody>
      </p:sp>
      <p:sp>
        <p:nvSpPr>
          <p:cNvPr id="3086" name="TextBox 17"/>
          <p:cNvSpPr txBox="1">
            <a:spLocks noChangeArrowheads="1"/>
          </p:cNvSpPr>
          <p:nvPr/>
        </p:nvSpPr>
        <p:spPr bwMode="auto">
          <a:xfrm>
            <a:off x="6964363" y="982663"/>
            <a:ext cx="566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SO2</a:t>
            </a:r>
          </a:p>
        </p:txBody>
      </p:sp>
      <p:sp>
        <p:nvSpPr>
          <p:cNvPr id="3087" name="TextBox 18"/>
          <p:cNvSpPr txBox="1">
            <a:spLocks noChangeArrowheads="1"/>
          </p:cNvSpPr>
          <p:nvPr/>
        </p:nvSpPr>
        <p:spPr bwMode="auto">
          <a:xfrm>
            <a:off x="7478713" y="1992313"/>
            <a:ext cx="598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NOX</a:t>
            </a:r>
          </a:p>
        </p:txBody>
      </p:sp>
      <p:sp>
        <p:nvSpPr>
          <p:cNvPr id="3088" name="TextBox 19"/>
          <p:cNvSpPr txBox="1">
            <a:spLocks noChangeArrowheads="1"/>
          </p:cNvSpPr>
          <p:nvPr/>
        </p:nvSpPr>
        <p:spPr bwMode="auto">
          <a:xfrm>
            <a:off x="5691188" y="1736725"/>
            <a:ext cx="601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HCN</a:t>
            </a:r>
          </a:p>
        </p:txBody>
      </p:sp>
      <p:sp>
        <p:nvSpPr>
          <p:cNvPr id="22" name="Pentagon 21"/>
          <p:cNvSpPr/>
          <p:nvPr/>
        </p:nvSpPr>
        <p:spPr>
          <a:xfrm>
            <a:off x="381000" y="5943600"/>
            <a:ext cx="4495800" cy="742950"/>
          </a:xfrm>
          <a:prstGeom prst="homePlate">
            <a:avLst>
              <a:gd name="adj" fmla="val 1335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Emission: </a:t>
            </a:r>
            <a:r>
              <a:rPr lang="en-US" dirty="0" smtClean="0"/>
              <a:t>Biomass burning, fossil fuel, </a:t>
            </a:r>
            <a:r>
              <a:rPr lang="en-US" dirty="0"/>
              <a:t>industrial, </a:t>
            </a:r>
            <a:r>
              <a:rPr lang="en-US" dirty="0" smtClean="0"/>
              <a:t>urban, agricultural 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6007" y="245798"/>
            <a:ext cx="8229753" cy="369332"/>
          </a:xfrm>
          <a:prstGeom prst="rect">
            <a:avLst/>
          </a:prstGeom>
          <a:solidFill>
            <a:srgbClr val="2020A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C00FF"/>
            </a:extrusionClr>
            <a:contourClr>
              <a:srgbClr val="CC00FF"/>
            </a:contourClr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cs typeface="+mn-cs"/>
              </a:rPr>
              <a:t>Transport of boundary layer pollutants into the UTLS region via monsoon convection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77838" y="1127125"/>
            <a:ext cx="4398962" cy="4546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Asian Summer monsoon  is </a:t>
            </a:r>
            <a:r>
              <a:rPr lang="en-US" dirty="0"/>
              <a:t>one of the most powerful atmospheric </a:t>
            </a:r>
            <a:r>
              <a:rPr lang="en-US" dirty="0" smtClean="0"/>
              <a:t>circulation system.</a:t>
            </a:r>
            <a:endParaRPr lang="en-US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Deep </a:t>
            </a:r>
            <a:r>
              <a:rPr lang="en-US" dirty="0"/>
              <a:t>monsoon circulation </a:t>
            </a:r>
            <a:r>
              <a:rPr lang="en-US" dirty="0" smtClean="0"/>
              <a:t>provides </a:t>
            </a:r>
            <a:r>
              <a:rPr lang="en-US" dirty="0"/>
              <a:t>an entry of tropospheric  polluted air into the </a:t>
            </a:r>
            <a:r>
              <a:rPr lang="en-US" dirty="0" smtClean="0"/>
              <a:t>stratosphere.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Motivation: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India is experiencing decreasing trend in monsoon precipitation. 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 understand effects of increase in aerosols , its transport into UTLS  and feedback  on ASM precipitation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mipPANlat.JJ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1447801"/>
            <a:ext cx="3962399" cy="29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latpan-se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05000"/>
            <a:ext cx="355829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latp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1910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10400" cy="838200"/>
          </a:xfrm>
          <a:solidFill>
            <a:srgbClr val="C00000"/>
          </a:solidFill>
          <a:ln>
            <a:solidFill>
              <a:schemeClr val="tx1">
                <a:alpha val="97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Transport  of PAN over the ASM region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46482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400" b="1" dirty="0" smtClean="0"/>
              <a:t>Cross </a:t>
            </a:r>
            <a:r>
              <a:rPr lang="en-IN" sz="2400" b="1" dirty="0" err="1" smtClean="0"/>
              <a:t>tropopause</a:t>
            </a:r>
            <a:r>
              <a:rPr lang="en-IN" sz="2400" b="1" dirty="0" smtClean="0"/>
              <a:t> transport from  southern flank of Himalayas and Tibetan plateau is quite evident.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4835" y="1545266"/>
            <a:ext cx="966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 smtClean="0"/>
              <a:t>Avg:60-120E</a:t>
            </a:r>
            <a:endParaRPr lang="en-IN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71903" y="1979431"/>
            <a:ext cx="966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 smtClean="0"/>
              <a:t>Avg:60-120E</a:t>
            </a:r>
            <a:endParaRPr lang="en-IN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chPANl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171422"/>
            <a:ext cx="3581400" cy="268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echPANl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371600"/>
            <a:ext cx="416644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mipPANl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295400"/>
            <a:ext cx="396079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239000" cy="792162"/>
          </a:xfrm>
          <a:solidFill>
            <a:srgbClr val="C00000"/>
          </a:solidFill>
          <a:ln>
            <a:solidFill>
              <a:schemeClr val="tx1">
                <a:alpha val="97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Transport of PAN over  the America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472440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 smtClean="0"/>
              <a:t>MIPAS and ECHAM5-HAMMOZ simulations</a:t>
            </a:r>
          </a:p>
          <a:p>
            <a:pPr algn="just"/>
            <a:r>
              <a:rPr lang="en-IN" b="1" dirty="0" smtClean="0"/>
              <a:t>Show transport of PAN in the lower stratosphere due  to North American monsoon.</a:t>
            </a:r>
          </a:p>
          <a:p>
            <a:pPr algn="just"/>
            <a:r>
              <a:rPr lang="en-IN" b="1" dirty="0" smtClean="0"/>
              <a:t>PAN from ~10N and 30N -45N is lofted up in the UTLS.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315200" cy="639762"/>
          </a:xfrm>
          <a:solidFill>
            <a:srgbClr val="C00000"/>
          </a:solidFill>
          <a:ln>
            <a:solidFill>
              <a:schemeClr val="tx1">
                <a:alpha val="97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Transport of PAN over  the Africa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077" name="Picture 5" descr="echPANlon-Af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86200"/>
            <a:ext cx="3810000" cy="285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echPANl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799" y="990600"/>
            <a:ext cx="375919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mipPANlon-af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914400"/>
            <a:ext cx="406230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95801" y="4267200"/>
            <a:ext cx="42671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MIPAS observations indicate elevated levels of  PAN in the UTLS. ECHAM5-HAMMOZ simulations show transport from South Africa, </a:t>
            </a:r>
            <a:r>
              <a:rPr lang="en-IN" sz="2400" dirty="0" err="1" smtClean="0"/>
              <a:t>Indianesia</a:t>
            </a:r>
            <a:r>
              <a:rPr lang="en-IN" sz="2400" dirty="0" smtClean="0"/>
              <a:t>, Brazil 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chPANl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3683" y="1143000"/>
            <a:ext cx="385921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echPANl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862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mipPANl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085862"/>
            <a:ext cx="3886200" cy="291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90600" y="381000"/>
            <a:ext cx="7315200" cy="639762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alpha val="97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Transport of PAN over  the Africa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42672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PAN from South Africa  is transported north ward and  upward over the equator.</a:t>
            </a:r>
          </a:p>
          <a:p>
            <a:r>
              <a:rPr lang="en-IN" dirty="0" smtClean="0"/>
              <a:t>PAN from Europe is transported ward and pole ward.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Horizontal distribution in the lower stratosphere</a:t>
            </a:r>
            <a:endParaRPr lang="en-US" sz="3200" dirty="0"/>
          </a:p>
        </p:txBody>
      </p:sp>
      <p:pic>
        <p:nvPicPr>
          <p:cNvPr id="8194" name="Picture 2" descr="mip-PAN_17km"/>
          <p:cNvPicPr>
            <a:picLocks noChangeAspect="1" noChangeArrowheads="1"/>
          </p:cNvPicPr>
          <p:nvPr/>
        </p:nvPicPr>
        <p:blipFill>
          <a:blip r:embed="rId2"/>
          <a:srcRect t="14786" b="13846"/>
          <a:stretch>
            <a:fillRect/>
          </a:stretch>
        </p:blipFill>
        <p:spPr bwMode="auto">
          <a:xfrm>
            <a:off x="228600" y="1295400"/>
            <a:ext cx="42642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mip-PAN_19km"/>
          <p:cNvPicPr>
            <a:picLocks noChangeAspect="1" noChangeArrowheads="1"/>
          </p:cNvPicPr>
          <p:nvPr/>
        </p:nvPicPr>
        <p:blipFill>
          <a:blip r:embed="rId3"/>
          <a:srcRect t="20229" b="16951"/>
          <a:stretch>
            <a:fillRect/>
          </a:stretch>
        </p:blipFill>
        <p:spPr bwMode="auto">
          <a:xfrm>
            <a:off x="4495800" y="1295400"/>
            <a:ext cx="435673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mip-PAN_22km"/>
          <p:cNvPicPr>
            <a:picLocks noChangeAspect="1" noChangeArrowheads="1"/>
          </p:cNvPicPr>
          <p:nvPr/>
        </p:nvPicPr>
        <p:blipFill>
          <a:blip r:embed="rId4"/>
          <a:srcRect t="11134" b="10796"/>
          <a:stretch>
            <a:fillRect/>
          </a:stretch>
        </p:blipFill>
        <p:spPr bwMode="auto">
          <a:xfrm>
            <a:off x="304800" y="3886200"/>
            <a:ext cx="4191000" cy="245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mip-PAN_23km"/>
          <p:cNvPicPr>
            <a:picLocks noChangeAspect="1" noChangeArrowheads="1"/>
          </p:cNvPicPr>
          <p:nvPr/>
        </p:nvPicPr>
        <p:blipFill>
          <a:blip r:embed="rId5"/>
          <a:srcRect t="11368" b="11282"/>
          <a:stretch>
            <a:fillRect/>
          </a:stretch>
        </p:blipFill>
        <p:spPr bwMode="auto">
          <a:xfrm>
            <a:off x="4724400" y="3810000"/>
            <a:ext cx="420303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228600" y="228600"/>
            <a:ext cx="7620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</a:rPr>
              <a:t>“Coming Together is a Beginning</a:t>
            </a:r>
          </a:p>
          <a:p>
            <a:pPr algn="ctr"/>
            <a:r>
              <a:rPr lang="en-US" sz="3200" b="1" dirty="0">
                <a:solidFill>
                  <a:srgbClr val="FFFFFF"/>
                </a:solidFill>
              </a:rPr>
              <a:t>Keeping Together is Progress</a:t>
            </a:r>
          </a:p>
          <a:p>
            <a:pPr algn="ctr"/>
            <a:r>
              <a:rPr lang="en-US" sz="3200" b="1" dirty="0">
                <a:solidFill>
                  <a:srgbClr val="FFFFFF"/>
                </a:solidFill>
              </a:rPr>
              <a:t>Working Together is Success”</a:t>
            </a:r>
          </a:p>
        </p:txBody>
      </p:sp>
      <p:sp>
        <p:nvSpPr>
          <p:cNvPr id="71684" name="TextBox 5"/>
          <p:cNvSpPr txBox="1">
            <a:spLocks noChangeArrowheads="1"/>
          </p:cNvSpPr>
          <p:nvPr/>
        </p:nvSpPr>
        <p:spPr bwMode="auto">
          <a:xfrm>
            <a:off x="304800" y="4724400"/>
            <a:ext cx="4889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Thank You!</a:t>
            </a:r>
          </a:p>
          <a:p>
            <a:endParaRPr lang="en-US" sz="3200" b="1" dirty="0">
              <a:solidFill>
                <a:srgbClr val="FFFFFF"/>
              </a:solidFill>
            </a:endParaRPr>
          </a:p>
          <a:p>
            <a:r>
              <a:rPr lang="en-US" sz="3200" b="1" dirty="0">
                <a:solidFill>
                  <a:srgbClr val="FFFFFF"/>
                </a:solidFill>
              </a:rPr>
              <a:t>suvarna@tropmet.res.in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05800" cy="1020762"/>
          </a:xfr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smtClean="0">
                <a:solidFill>
                  <a:schemeClr val="bg1"/>
                </a:solidFill>
              </a:rPr>
              <a:t>ECHAM5-HAMMOZ : Aerosol-chemistry-climate model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24400"/>
          </a:xfrm>
          <a:solidFill>
            <a:srgbClr val="FFFFCC"/>
          </a:solidFill>
          <a:ln>
            <a:solidFill>
              <a:schemeClr val="tx1">
                <a:alpha val="97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sz="2600" b="1" dirty="0" smtClean="0"/>
              <a:t>Resolution</a:t>
            </a:r>
            <a:r>
              <a:rPr lang="en-US" sz="2200" b="1" dirty="0" smtClean="0"/>
              <a:t>: 2.8 x 2.8 degrees in the horizontal and 31 vertical hybrid σ-p levels from the surface up to 10 </a:t>
            </a:r>
            <a:r>
              <a:rPr lang="en-US" sz="2200" b="1" dirty="0" err="1" smtClean="0"/>
              <a:t>hPa</a:t>
            </a:r>
            <a:r>
              <a:rPr lang="en-US" sz="2200" b="1" dirty="0" smtClean="0"/>
              <a:t>.</a:t>
            </a:r>
          </a:p>
          <a:p>
            <a:pPr algn="just">
              <a:buNone/>
            </a:pPr>
            <a:endParaRPr lang="en-US" sz="2200" b="1" dirty="0" smtClean="0"/>
          </a:p>
          <a:p>
            <a:pPr algn="just">
              <a:buNone/>
            </a:pPr>
            <a:r>
              <a:rPr lang="en-US" sz="2600" b="1" dirty="0" smtClean="0"/>
              <a:t>Simulations</a:t>
            </a:r>
            <a:r>
              <a:rPr lang="en-US" sz="2200" b="1" dirty="0" smtClean="0"/>
              <a:t> : An eight member ensemble runs for Asian summer season 	       (June-September) starting from initial conditions of 24–31 March 2003.</a:t>
            </a:r>
          </a:p>
          <a:p>
            <a:pPr algn="just">
              <a:buNone/>
            </a:pPr>
            <a:endParaRPr lang="en-US" sz="2200" b="1" dirty="0" smtClean="0"/>
          </a:p>
          <a:p>
            <a:pPr algn="just">
              <a:buNone/>
            </a:pPr>
            <a:r>
              <a:rPr lang="en-US" sz="2600" b="1" dirty="0" smtClean="0"/>
              <a:t>Sets of Experiments </a:t>
            </a:r>
            <a:r>
              <a:rPr lang="en-US" sz="2200" b="1" dirty="0" smtClean="0"/>
              <a:t>(1) Control run  (2) Simulations without aerosol mixing ratios on-line calculations (NOAER).</a:t>
            </a:r>
          </a:p>
          <a:p>
            <a:pPr algn="just">
              <a:buNone/>
            </a:pPr>
            <a:endParaRPr lang="en-US" sz="2200" b="1" dirty="0" smtClean="0"/>
          </a:p>
          <a:p>
            <a:pPr algn="just">
              <a:buNone/>
            </a:pPr>
            <a:r>
              <a:rPr lang="en-US" sz="2200" b="1" dirty="0" smtClean="0"/>
              <a:t>The NOAER simulation includes the standard ECHAM5 cloud scheme (</a:t>
            </a:r>
            <a:r>
              <a:rPr lang="en-US" sz="2200" b="1" dirty="0" err="1" smtClean="0"/>
              <a:t>Roeckner</a:t>
            </a:r>
            <a:r>
              <a:rPr lang="en-US" sz="2200" b="1" dirty="0" smtClean="0"/>
              <a:t> et al., 2003).</a:t>
            </a:r>
          </a:p>
          <a:p>
            <a:pPr algn="just">
              <a:buNone/>
            </a:pPr>
            <a:endParaRPr lang="en-US" sz="2200" b="1" dirty="0" smtClean="0"/>
          </a:p>
          <a:p>
            <a:pPr algn="just">
              <a:buNone/>
            </a:pPr>
            <a:r>
              <a:rPr lang="en-US" sz="2600" b="1" dirty="0" smtClean="0"/>
              <a:t>Emissions</a:t>
            </a:r>
            <a:r>
              <a:rPr lang="en-US" sz="2200" b="1" dirty="0" smtClean="0"/>
              <a:t>: Surface CO, </a:t>
            </a:r>
            <a:r>
              <a:rPr lang="en-US" sz="2200" b="1" dirty="0" err="1" smtClean="0"/>
              <a:t>NO</a:t>
            </a:r>
            <a:r>
              <a:rPr lang="en-US" sz="2200" b="1" baseline="-25000" dirty="0" err="1" smtClean="0"/>
              <a:t>x</a:t>
            </a:r>
            <a:r>
              <a:rPr lang="en-US" sz="2200" b="1" dirty="0" smtClean="0"/>
              <a:t> and hydrocarbon from anthropogenic and biomass burning </a:t>
            </a:r>
            <a:r>
              <a:rPr lang="en-US" sz="2200" b="1" dirty="0" smtClean="0">
                <a:sym typeface="Wingdings" pitchFamily="2" charset="2"/>
              </a:rPr>
              <a:t>RETRO 2000; t</a:t>
            </a:r>
            <a:r>
              <a:rPr lang="en-US" sz="2200" b="1" dirty="0" smtClean="0"/>
              <a:t>he anthropogenic and fire aerosol emissions </a:t>
            </a:r>
            <a:r>
              <a:rPr lang="en-US" sz="2200" b="1" dirty="0" smtClean="0">
                <a:sym typeface="Wingdings" pitchFamily="2" charset="2"/>
              </a:rPr>
              <a:t>AEROCOM; </a:t>
            </a:r>
            <a:r>
              <a:rPr lang="en-US" sz="2200" b="1" dirty="0" smtClean="0"/>
              <a:t>Stratospheric </a:t>
            </a:r>
            <a:r>
              <a:rPr lang="en-US" sz="2200" b="1" dirty="0" err="1" smtClean="0"/>
              <a:t>NO</a:t>
            </a:r>
            <a:r>
              <a:rPr lang="en-US" sz="2200" b="1" baseline="-25000" dirty="0" err="1" smtClean="0"/>
              <a:t>x</a:t>
            </a:r>
            <a:r>
              <a:rPr lang="en-US" sz="2200" b="1" dirty="0" smtClean="0"/>
              <a:t>, HNO</a:t>
            </a:r>
            <a:r>
              <a:rPr lang="en-US" sz="2200" b="1" baseline="-25000" dirty="0" smtClean="0"/>
              <a:t>3</a:t>
            </a:r>
            <a:r>
              <a:rPr lang="en-US" sz="2200" b="1" dirty="0" smtClean="0"/>
              <a:t>, and CO </a:t>
            </a:r>
            <a:r>
              <a:rPr lang="en-US" sz="2200" b="1" dirty="0" smtClean="0">
                <a:sym typeface="Wingdings" pitchFamily="2" charset="2"/>
              </a:rPr>
              <a:t> MOZART -3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5562600" cy="808038"/>
          </a:xfrm>
          <a:solidFill>
            <a:srgbClr val="C00000"/>
          </a:solidFill>
          <a:ln>
            <a:solidFill>
              <a:schemeClr val="tx1">
                <a:alpha val="97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Satellite observations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6934200" cy="3200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006600"/>
                </a:solidFill>
              </a:rPr>
              <a:t> Aerosol extinction </a:t>
            </a:r>
          </a:p>
          <a:p>
            <a:pPr>
              <a:buNone/>
            </a:pPr>
            <a:endParaRPr lang="en-US" b="1" dirty="0" smtClean="0">
              <a:solidFill>
                <a:srgbClr val="006600"/>
              </a:solidFill>
            </a:endParaRPr>
          </a:p>
          <a:p>
            <a:pPr marL="514350" indent="-514350">
              <a:buAutoNum type="arabicParenBoth"/>
            </a:pPr>
            <a:r>
              <a:rPr lang="en-US" b="1" dirty="0" smtClean="0">
                <a:solidFill>
                  <a:srgbClr val="006600"/>
                </a:solidFill>
              </a:rPr>
              <a:t>SAGE II  at </a:t>
            </a:r>
            <a:r>
              <a:rPr lang="el-GR" b="1" dirty="0" smtClean="0">
                <a:solidFill>
                  <a:srgbClr val="006600"/>
                </a:solidFill>
              </a:rPr>
              <a:t>0.525 μ</a:t>
            </a:r>
            <a:r>
              <a:rPr lang="en-US" b="1" dirty="0" smtClean="0">
                <a:solidFill>
                  <a:srgbClr val="006600"/>
                </a:solidFill>
              </a:rPr>
              <a:t>m wavelength</a:t>
            </a:r>
          </a:p>
          <a:p>
            <a:pPr marL="514350" indent="-514350">
              <a:buNone/>
            </a:pPr>
            <a:endParaRPr lang="en-US" b="1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6600"/>
                </a:solidFill>
              </a:rPr>
              <a:t>(2) HALOE at </a:t>
            </a:r>
            <a:r>
              <a:rPr lang="el-GR" b="1" dirty="0" smtClean="0">
                <a:solidFill>
                  <a:srgbClr val="006600"/>
                </a:solidFill>
              </a:rPr>
              <a:t>5.26 μ</a:t>
            </a:r>
            <a:r>
              <a:rPr lang="en-US" b="1" dirty="0" smtClean="0">
                <a:solidFill>
                  <a:srgbClr val="006600"/>
                </a:solidFill>
              </a:rPr>
              <a:t>m wavelength</a:t>
            </a:r>
            <a:endParaRPr lang="en-US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400800" cy="579438"/>
          </a:xfrm>
          <a:solidFill>
            <a:srgbClr val="C00000"/>
          </a:solidFill>
          <a:ln>
            <a:solidFill>
              <a:schemeClr val="tx1">
                <a:alpha val="97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FFFF"/>
                </a:solidFill>
              </a:rPr>
              <a:t>Distribution of  Aerosols in the UTLS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3121"/>
          <a:stretch>
            <a:fillRect/>
          </a:stretch>
        </p:blipFill>
        <p:spPr bwMode="auto">
          <a:xfrm>
            <a:off x="4419600" y="1752600"/>
            <a:ext cx="38766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12161"/>
          <a:stretch>
            <a:fillRect/>
          </a:stretch>
        </p:blipFill>
        <p:spPr bwMode="auto">
          <a:xfrm>
            <a:off x="649288" y="4195763"/>
            <a:ext cx="377825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t="13922"/>
          <a:stretch>
            <a:fillRect/>
          </a:stretch>
        </p:blipFill>
        <p:spPr bwMode="auto">
          <a:xfrm>
            <a:off x="4427538" y="4192588"/>
            <a:ext cx="3859212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Fig1a"/>
          <p:cNvPicPr>
            <a:picLocks noChangeAspect="1" noChangeArrowheads="1"/>
          </p:cNvPicPr>
          <p:nvPr/>
        </p:nvPicPr>
        <p:blipFill>
          <a:blip r:embed="rId5"/>
          <a:srcRect t="11362" b="2560"/>
          <a:stretch>
            <a:fillRect/>
          </a:stretch>
        </p:blipFill>
        <p:spPr bwMode="auto">
          <a:xfrm>
            <a:off x="633413" y="1685925"/>
            <a:ext cx="38338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Callout 6"/>
          <p:cNvSpPr/>
          <p:nvPr/>
        </p:nvSpPr>
        <p:spPr>
          <a:xfrm>
            <a:off x="304800" y="1219200"/>
            <a:ext cx="2667000" cy="609600"/>
          </a:xfrm>
          <a:prstGeom prst="wedgeEllipseCallout">
            <a:avLst>
              <a:gd name="adj1" fmla="val 44625"/>
              <a:gd name="adj2" fmla="val 17544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Maximum </a:t>
            </a:r>
            <a:r>
              <a:rPr lang="en-US" b="1" dirty="0">
                <a:solidFill>
                  <a:schemeClr val="tx1"/>
                </a:solidFill>
              </a:rPr>
              <a:t>within </a:t>
            </a:r>
            <a:r>
              <a:rPr lang="en-US" b="1" dirty="0" smtClean="0">
                <a:solidFill>
                  <a:schemeClr val="tx1"/>
                </a:solidFill>
              </a:rPr>
              <a:t>anticyclone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1676400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BC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1709474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OC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4191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Sulfate</a:t>
            </a:r>
            <a:endParaRPr lang="en-US" sz="24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4114800"/>
            <a:ext cx="77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Dust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3854970" y="1402830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ngm</a:t>
            </a:r>
            <a:r>
              <a:rPr lang="en-US" b="1" baseline="30000" dirty="0" smtClean="0"/>
              <a:t>−3</a:t>
            </a:r>
            <a:endParaRPr lang="en-US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858000" cy="792162"/>
          </a:xfrm>
          <a:solidFill>
            <a:srgbClr val="C00000"/>
          </a:solidFill>
          <a:ln>
            <a:solidFill>
              <a:schemeClr val="tx1">
                <a:alpha val="97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Vertical transport into the UTLS 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2050" name="Picture 3" descr="bc_15_35N_20_140E_jj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4622235" cy="259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2971800" y="2209800"/>
            <a:ext cx="22860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3581400" y="3048000"/>
            <a:ext cx="18288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114800"/>
            <a:ext cx="4572000" cy="253094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914400" y="1143000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BC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90600" y="3886200"/>
            <a:ext cx="617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OC</a:t>
            </a:r>
            <a:endParaRPr lang="en-US" sz="28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5105400" y="1905000"/>
            <a:ext cx="3505200" cy="10668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/>
                </a:solidFill>
              </a:rPr>
              <a:t>The eastern end of the anticyclone (around 85 E)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181600" y="4267200"/>
            <a:ext cx="3505200" cy="10668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/>
              <a:t>South China Sea around 120E</a:t>
            </a:r>
            <a:endParaRPr lang="en-IN" sz="2000" b="1" dirty="0" smtClean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43200" y="4038600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Ave: 15–35N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743200" y="1295400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Ave: 15–35N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248400" cy="563562"/>
          </a:xfrm>
          <a:solidFill>
            <a:srgbClr val="C00000"/>
          </a:solidFill>
          <a:ln>
            <a:solidFill>
              <a:schemeClr val="tx1">
                <a:alpha val="97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Vertical transport into the UTLS </a:t>
            </a: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3074" name="Picture 3" descr="fig3(a)20mar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191000" cy="285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fig3(b)20mar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990600"/>
            <a:ext cx="4419600" cy="288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" descr="fig3(c)20marn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68272"/>
            <a:ext cx="4343400" cy="298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 descr="fig3(d)20marn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849629"/>
            <a:ext cx="4389438" cy="300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2160" y="914400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BC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50500" y="959370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OC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4630" y="3808750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SO</a:t>
            </a:r>
            <a:r>
              <a:rPr lang="en-US" sz="2400" b="1" baseline="-25000" dirty="0" smtClean="0"/>
              <a:t>4</a:t>
            </a:r>
            <a:r>
              <a:rPr lang="en-US" sz="2400" b="1" baseline="30000" dirty="0" smtClean="0"/>
              <a:t>2-</a:t>
            </a:r>
            <a:endParaRPr lang="en-US" sz="2400" b="1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3810000"/>
            <a:ext cx="77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Dust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05104" y="965976"/>
            <a:ext cx="1472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(avg:60-120E)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6477000" cy="685800"/>
          </a:xfrm>
          <a:solidFill>
            <a:srgbClr val="C00000"/>
          </a:solidFill>
          <a:ln>
            <a:solidFill>
              <a:schemeClr val="tx1">
                <a:alpha val="97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</a:rPr>
              <a:t>Distribution of CDNC and ICNC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6" name="Picture 1" descr="cld_circ_20-30N_20_140E_jj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457651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zonav_cld_circ_60_120E_jj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6513" y="2209800"/>
            <a:ext cx="4552972" cy="3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5867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Transport due to deep convection from the southern flank of Himalayas (15-30N, ~100 E)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29920" y="1845040"/>
            <a:ext cx="633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mg</a:t>
            </a:r>
            <a:r>
              <a:rPr lang="en-US" b="1" baseline="30000" dirty="0" smtClean="0"/>
              <a:t>−1</a:t>
            </a:r>
            <a:endParaRPr lang="en-US" b="1" baseline="30000" dirty="0"/>
          </a:p>
        </p:txBody>
      </p:sp>
      <p:sp>
        <p:nvSpPr>
          <p:cNvPr id="9" name="Rectangle 8"/>
          <p:cNvSpPr/>
          <p:nvPr/>
        </p:nvSpPr>
        <p:spPr>
          <a:xfrm>
            <a:off x="8425720" y="1919168"/>
            <a:ext cx="633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mg</a:t>
            </a:r>
            <a:r>
              <a:rPr lang="en-US" b="1" baseline="30000" dirty="0" smtClean="0"/>
              <a:t>−1</a:t>
            </a:r>
            <a:endParaRPr lang="en-US" b="1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2302416" y="2083188"/>
            <a:ext cx="1445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(</a:t>
            </a:r>
            <a:r>
              <a:rPr lang="en-IN" dirty="0" err="1" smtClean="0"/>
              <a:t>avg</a:t>
            </a:r>
            <a:r>
              <a:rPr lang="en-IN" dirty="0" smtClean="0"/>
              <a:t>: 15-35N)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2133600"/>
            <a:ext cx="1472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(avg:60-120E)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162800" cy="762000"/>
          </a:xfrm>
          <a:solidFill>
            <a:srgbClr val="C00000"/>
          </a:solidFill>
          <a:ln>
            <a:solidFill>
              <a:schemeClr val="tx1">
                <a:alpha val="97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Aerosol Extinction from HAOE, SAGE II and ECHAM5-HAMMOZ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5122" name="Picture 1" descr="E:\Sanjeev Personal\suvarna\10-11-2012\5a.png"/>
          <p:cNvPicPr>
            <a:picLocks noChangeAspect="1" noChangeArrowheads="1"/>
          </p:cNvPicPr>
          <p:nvPr/>
        </p:nvPicPr>
        <p:blipFill>
          <a:blip r:embed="rId2"/>
          <a:srcRect r="1587"/>
          <a:stretch>
            <a:fillRect/>
          </a:stretch>
        </p:blipFill>
        <p:spPr bwMode="auto">
          <a:xfrm>
            <a:off x="0" y="1219199"/>
            <a:ext cx="4876800" cy="271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 descr="E:\Sanjeev Personal\suvarna\10-11-2012\5b.png"/>
          <p:cNvPicPr>
            <a:picLocks noChangeAspect="1" noChangeArrowheads="1"/>
          </p:cNvPicPr>
          <p:nvPr/>
        </p:nvPicPr>
        <p:blipFill>
          <a:blip r:embed="rId3"/>
          <a:srcRect r="6926"/>
          <a:stretch>
            <a:fillRect/>
          </a:stretch>
        </p:blipFill>
        <p:spPr bwMode="auto">
          <a:xfrm>
            <a:off x="4800600" y="1371600"/>
            <a:ext cx="427382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E:\Sanjeev Personal\suvarna\10-11-2012\5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3962400"/>
            <a:ext cx="49871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91200" y="1295400"/>
            <a:ext cx="1905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SAGEII (</a:t>
            </a:r>
            <a:r>
              <a:rPr lang="el-GR" b="1" dirty="0" smtClean="0"/>
              <a:t>0.525 μ</a:t>
            </a:r>
            <a:r>
              <a:rPr lang="en-US" b="1" dirty="0" smtClean="0"/>
              <a:t>m)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66800" y="1143000"/>
            <a:ext cx="1863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HALOE (5.26 </a:t>
            </a:r>
            <a:r>
              <a:rPr lang="el-GR" b="1" dirty="0" smtClean="0"/>
              <a:t>μ</a:t>
            </a:r>
            <a:r>
              <a:rPr lang="en-US" b="1" dirty="0" smtClean="0"/>
              <a:t>m)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3962400"/>
            <a:ext cx="312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ECHAM5-HAMMOZ (</a:t>
            </a:r>
            <a:r>
              <a:rPr lang="el-GR" b="1" dirty="0" smtClean="0"/>
              <a:t>0.550 μ</a:t>
            </a:r>
            <a:r>
              <a:rPr lang="en-US" b="1" dirty="0" smtClean="0"/>
              <a:t>m)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181600" y="4114800"/>
            <a:ext cx="3657600" cy="2362200"/>
          </a:xfrm>
          <a:prstGeom prst="roundRect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b="1" dirty="0" smtClean="0"/>
          </a:p>
          <a:p>
            <a:pPr algn="just"/>
            <a:r>
              <a:rPr lang="en-US" sz="2000" b="1" dirty="0" smtClean="0"/>
              <a:t>Aerosol arch feature is observed in HALOE and SAGE II satellite data. ECHAM5-HAMMOZ simulations also show this feature indicating transport of aerosols by Brewer Dobson circulation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53068" y="1164266"/>
            <a:ext cx="1189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 smtClean="0"/>
              <a:t>(avg:60-120E)</a:t>
            </a:r>
            <a:endParaRPr lang="en-I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</TotalTime>
  <Words>1151</Words>
  <Application>Microsoft Office PowerPoint</Application>
  <PresentationFormat>On-screen Show (4:3)</PresentationFormat>
  <Paragraphs>177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Transport of aerosols into the UTLS and their impact on the Asian monsoon region as seen in a global model simulation</vt:lpstr>
      <vt:lpstr>Slide 2</vt:lpstr>
      <vt:lpstr> ECHAM5-HAMMOZ : Aerosol-chemistry-climate model </vt:lpstr>
      <vt:lpstr>Satellite observations</vt:lpstr>
      <vt:lpstr>Distribution of  Aerosols in the UTLS</vt:lpstr>
      <vt:lpstr>Vertical transport into the UTLS </vt:lpstr>
      <vt:lpstr>Vertical transport into the UTLS </vt:lpstr>
      <vt:lpstr>Distribution of CDNC and ICNC</vt:lpstr>
      <vt:lpstr>Aerosol Extinction from HAOE, SAGE II and ECHAM5-HAMMOZ</vt:lpstr>
      <vt:lpstr>Correlation between aerosol fields in the UTLS and OLR</vt:lpstr>
      <vt:lpstr>Distribution of cloud ice water and ice crystal number concentration in the UTLS</vt:lpstr>
      <vt:lpstr>Aerosol induced cloud ice</vt:lpstr>
      <vt:lpstr>Impact of aerosols on temperature, water vapour, and circulation</vt:lpstr>
      <vt:lpstr>Aerosol induced changes in water vapor and precipitation</vt:lpstr>
      <vt:lpstr>Conclusions</vt:lpstr>
      <vt:lpstr>Conclusions</vt:lpstr>
      <vt:lpstr>Transport of PAN into UTLS due to ASM and North American Monsoon</vt:lpstr>
      <vt:lpstr>Distribution of Peroxyacetyl Nitrate (PAN) in the UTLS</vt:lpstr>
      <vt:lpstr>Transport  of PAN over the ASM region</vt:lpstr>
      <vt:lpstr>Transport  of PAN over the ASM region</vt:lpstr>
      <vt:lpstr>Transport of PAN over  the America</vt:lpstr>
      <vt:lpstr>Transport of PAN over  the Africa</vt:lpstr>
      <vt:lpstr>Slide 23</vt:lpstr>
      <vt:lpstr>Horizontal distribution in the lower stratosphere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of aerosols into the UTLS and their impact on the Asian monsoon region as seen in a global model simulation</dc:title>
  <dc:creator>suvarna</dc:creator>
  <cp:lastModifiedBy>Suvarna</cp:lastModifiedBy>
  <cp:revision>173</cp:revision>
  <dcterms:created xsi:type="dcterms:W3CDTF">2013-10-21T10:01:23Z</dcterms:created>
  <dcterms:modified xsi:type="dcterms:W3CDTF">2013-10-29T12:15:42Z</dcterms:modified>
</cp:coreProperties>
</file>