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9"/>
  </p:notesMasterIdLst>
  <p:handoutMasterIdLst>
    <p:handoutMasterId r:id="rId40"/>
  </p:handoutMasterIdLst>
  <p:sldIdLst>
    <p:sldId id="358" r:id="rId3"/>
    <p:sldId id="326" r:id="rId4"/>
    <p:sldId id="276" r:id="rId5"/>
    <p:sldId id="373" r:id="rId6"/>
    <p:sldId id="375" r:id="rId7"/>
    <p:sldId id="376" r:id="rId8"/>
    <p:sldId id="377" r:id="rId9"/>
    <p:sldId id="378" r:id="rId10"/>
    <p:sldId id="330" r:id="rId11"/>
    <p:sldId id="278" r:id="rId12"/>
    <p:sldId id="379" r:id="rId13"/>
    <p:sldId id="333" r:id="rId14"/>
    <p:sldId id="372" r:id="rId15"/>
    <p:sldId id="381" r:id="rId16"/>
    <p:sldId id="338" r:id="rId17"/>
    <p:sldId id="362" r:id="rId18"/>
    <p:sldId id="389" r:id="rId19"/>
    <p:sldId id="343" r:id="rId20"/>
    <p:sldId id="391" r:id="rId21"/>
    <p:sldId id="392" r:id="rId22"/>
    <p:sldId id="368" r:id="rId23"/>
    <p:sldId id="369" r:id="rId24"/>
    <p:sldId id="395" r:id="rId25"/>
    <p:sldId id="370" r:id="rId26"/>
    <p:sldId id="371" r:id="rId27"/>
    <p:sldId id="384" r:id="rId28"/>
    <p:sldId id="314" r:id="rId29"/>
    <p:sldId id="390" r:id="rId30"/>
    <p:sldId id="385" r:id="rId31"/>
    <p:sldId id="359" r:id="rId32"/>
    <p:sldId id="355" r:id="rId33"/>
    <p:sldId id="383" r:id="rId34"/>
    <p:sldId id="386" r:id="rId35"/>
    <p:sldId id="388" r:id="rId36"/>
    <p:sldId id="393" r:id="rId37"/>
    <p:sldId id="360" r:id="rId38"/>
  </p:sldIdLst>
  <p:sldSz cx="9144000" cy="6858000" type="screen4x3"/>
  <p:notesSz cx="6400800" cy="8686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5EC5ED"/>
    <a:srgbClr val="D60093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790" autoAdjust="0"/>
  </p:normalViewPr>
  <p:slideViewPr>
    <p:cSldViewPr showGuides="1">
      <p:cViewPr varScale="1">
        <p:scale>
          <a:sx n="59" d="100"/>
          <a:sy n="59" d="100"/>
        </p:scale>
        <p:origin x="-1044" y="-78"/>
      </p:cViewPr>
      <p:guideLst>
        <p:guide orient="horz" pos="1026"/>
        <p:guide orient="horz" pos="3612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104" d="100"/>
          <a:sy n="104" d="100"/>
        </p:scale>
        <p:origin x="-3564" y="-96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B62E6-D9C5-462F-8489-21E6F41CB53F}" type="datetimeFigureOut">
              <a:rPr lang="de-DE" smtClean="0"/>
              <a:pPr/>
              <a:t>22.10.2013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46050-A51B-4502-AD07-37D2051F07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32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FD561AEC-080D-4A6D-AED9-98DB5CD3862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7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381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12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937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921625" cy="262890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6250"/>
            <a:ext cx="7921625" cy="86518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pic>
        <p:nvPicPr>
          <p:cNvPr id="7" name="Bild 6" descr="DSC_0202-ppt-tit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5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03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600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C3F16-5D4E-492F-B0F6-0BC9105D5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C6EB8-4B95-44AD-915C-44D579A62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72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9246D-A289-42D3-A737-E42828BD1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97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0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ADF08-BC4C-4004-8E8F-B6EF9A585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60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8FB1-5336-4FC3-B1E3-0DB5F9094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71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BFF02-3BA4-4D15-8171-6E4C02B12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0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84A9C-3B29-40A9-93CD-E649FA19C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8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en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268760"/>
            <a:ext cx="7921624" cy="2160241"/>
          </a:xfrm>
        </p:spPr>
        <p:txBody>
          <a:bodyPr anchor="b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53036"/>
            <a:ext cx="7921625" cy="198101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pic>
        <p:nvPicPr>
          <p:cNvPr id="5" name="Bild 4" descr="DSC_0202-right-par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7EF10-9B35-4C3E-8B33-412591D97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6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4535-27F7-45B4-B02A-EEFDDD299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4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46A6C-6776-4B25-9232-FF027CFBA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6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0"/>
            <a:ext cx="205632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0"/>
            <a:ext cx="603504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D0DE8-8789-490B-928D-699B734F1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85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400971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8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312876"/>
            <a:ext cx="7921625" cy="3745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052736"/>
            <a:ext cx="7921625" cy="50051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6625107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32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836" cy="425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673350"/>
            <a:ext cx="4176836" cy="338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4176835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712" cy="425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312876"/>
            <a:ext cx="4176712" cy="3745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84800"/>
            <a:ext cx="4176712" cy="404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628775"/>
            <a:ext cx="7921625" cy="41052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1189" y="6424613"/>
            <a:ext cx="4464868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DynVar Workshop | 23.04.2013 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065267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8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340768"/>
            <a:ext cx="7921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8840"/>
            <a:ext cx="7921625" cy="40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" name="Bild 9" descr="geomar_logo_kurz_4c-large.jp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96336" y="6315227"/>
            <a:ext cx="1230419" cy="498149"/>
          </a:xfrm>
          <a:prstGeom prst="rect">
            <a:avLst/>
          </a:prstGeom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09600" y="836712"/>
            <a:ext cx="79216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1" r:id="rId4"/>
    <p:sldLayoutId id="2147483663" r:id="rId5"/>
    <p:sldLayoutId id="2147483657" r:id="rId6"/>
    <p:sldLayoutId id="2147483662" r:id="rId7"/>
    <p:sldLayoutId id="2147483664" r:id="rId8"/>
    <p:sldLayoutId id="2147483658" r:id="rId9"/>
    <p:sldLayoutId id="2147483656" r:id="rId10"/>
    <p:sldLayoutId id="2147483655" r:id="rId11"/>
    <p:sldLayoutId id="214748369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78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541338" indent="-1778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720725" indent="-1778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900113" indent="-1778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3573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80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defRPr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defTabSz="912813"/>
            <a:endParaRPr lang="de-DE" smtClean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8400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defRPr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defTabSz="912813"/>
            <a:r>
              <a:rPr lang="de-DE" smtClean="0"/>
              <a:t>DynVar Workshop | 23.04.2013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8400"/>
            <a:ext cx="212883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defRPr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defTabSz="912813"/>
            <a:fld id="{285CFE9D-F17E-4FCF-9B8C-69831D1D3748}" type="slidenum">
              <a:rPr lang="en-US" smtClean="0"/>
              <a:pPr defTabSz="912813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98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chemeClr val="tx2"/>
          </a:solidFill>
          <a:latin typeface="Arial" pitchFamily="18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288"/>
        </a:spcAft>
        <a:defRPr lang="en-US" sz="2900" kern="1200">
          <a:solidFill>
            <a:schemeClr val="tx1"/>
          </a:solidFill>
          <a:latin typeface="Arial" pitchFamily="18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320" y="518446"/>
            <a:ext cx="7773120" cy="1470394"/>
          </a:xfrm>
        </p:spPr>
        <p:txBody>
          <a:bodyPr/>
          <a:lstStyle/>
          <a:p>
            <a:r>
              <a:rPr lang="en-NZ" sz="3600" dirty="0"/>
              <a:t>The dynamical response to volcanic eruptions: sensitivity of model results to prescribed aerosol forcing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396416"/>
            <a:ext cx="7776863" cy="1752664"/>
          </a:xfrm>
        </p:spPr>
        <p:txBody>
          <a:bodyPr/>
          <a:lstStyle/>
          <a:p>
            <a:r>
              <a:rPr lang="de-DE" sz="2800" dirty="0" smtClean="0"/>
              <a:t>Matthew Toohey</a:t>
            </a:r>
            <a:r>
              <a:rPr lang="de-DE" sz="2800" baseline="30000" dirty="0" smtClean="0"/>
              <a:t>1</a:t>
            </a:r>
            <a:endParaRPr lang="de-DE" sz="2800" baseline="30000" dirty="0" smtClean="0"/>
          </a:p>
          <a:p>
            <a:r>
              <a:rPr lang="de-DE" sz="2400" dirty="0" smtClean="0"/>
              <a:t>Kirstin </a:t>
            </a:r>
            <a:r>
              <a:rPr lang="de-DE" sz="2400" dirty="0" smtClean="0"/>
              <a:t>Krüger</a:t>
            </a:r>
            <a:r>
              <a:rPr lang="de-DE" sz="2400" baseline="30000" dirty="0" smtClean="0"/>
              <a:t>1,2</a:t>
            </a:r>
            <a:r>
              <a:rPr lang="de-DE" sz="2400" dirty="0" smtClean="0"/>
              <a:t>, </a:t>
            </a:r>
            <a:r>
              <a:rPr lang="de-DE" sz="2400" dirty="0" smtClean="0"/>
              <a:t>Claudia </a:t>
            </a:r>
            <a:r>
              <a:rPr lang="de-DE" sz="2400" dirty="0" smtClean="0"/>
              <a:t>Timmreck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, </a:t>
            </a:r>
            <a:endParaRPr lang="de-DE" sz="2400" dirty="0" smtClean="0"/>
          </a:p>
          <a:p>
            <a:r>
              <a:rPr lang="de-DE" sz="2400" dirty="0" smtClean="0"/>
              <a:t>Hauke </a:t>
            </a:r>
            <a:r>
              <a:rPr lang="de-DE" sz="2400" dirty="0" smtClean="0"/>
              <a:t>Schmidt</a:t>
            </a:r>
            <a:r>
              <a:rPr lang="de-DE" sz="2400" baseline="30000" dirty="0" smtClean="0"/>
              <a:t>3</a:t>
            </a:r>
          </a:p>
          <a:p>
            <a:pPr lvl="0">
              <a:spcAft>
                <a:spcPts val="0"/>
              </a:spcAft>
            </a:pPr>
            <a:r>
              <a:rPr lang="de-DE" sz="1800" baseline="30000" dirty="0" smtClean="0">
                <a:solidFill>
                  <a:prstClr val="black">
                    <a:tint val="75000"/>
                  </a:prstClr>
                </a:solidFill>
              </a:rPr>
              <a:t>1 </a:t>
            </a:r>
            <a:r>
              <a:rPr lang="de-DE" sz="1800" dirty="0" smtClean="0">
                <a:solidFill>
                  <a:prstClr val="black">
                    <a:tint val="75000"/>
                  </a:prstClr>
                </a:solidFill>
              </a:rPr>
              <a:t>GEOMAR</a:t>
            </a:r>
            <a:r>
              <a:rPr lang="de-DE" sz="1800" dirty="0">
                <a:solidFill>
                  <a:prstClr val="black">
                    <a:tint val="75000"/>
                  </a:prstClr>
                </a:solidFill>
              </a:rPr>
              <a:t>, Helmholtz Centre for Ocean Research Kiel, Germany</a:t>
            </a:r>
          </a:p>
          <a:p>
            <a:pPr lvl="0">
              <a:spcAft>
                <a:spcPts val="0"/>
              </a:spcAft>
            </a:pPr>
            <a:r>
              <a:rPr lang="de-DE" sz="1800" baseline="30000" dirty="0" smtClean="0">
                <a:solidFill>
                  <a:prstClr val="black">
                    <a:tint val="75000"/>
                  </a:prstClr>
                </a:solidFill>
              </a:rPr>
              <a:t>2 </a:t>
            </a:r>
            <a:r>
              <a:rPr lang="de-DE" sz="1800" dirty="0" smtClean="0">
                <a:solidFill>
                  <a:prstClr val="black">
                    <a:tint val="75000"/>
                  </a:prstClr>
                </a:solidFill>
              </a:rPr>
              <a:t>Now at </a:t>
            </a:r>
            <a:r>
              <a:rPr lang="en-US" sz="1800" dirty="0" smtClean="0">
                <a:solidFill>
                  <a:prstClr val="black">
                    <a:tint val="75000"/>
                  </a:prstClr>
                </a:solidFill>
              </a:rPr>
              <a:t>University 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of Oslo, Norway</a:t>
            </a:r>
            <a:endParaRPr lang="de-DE" sz="1800" dirty="0">
              <a:solidFill>
                <a:prstClr val="black">
                  <a:tint val="75000"/>
                </a:prstClr>
              </a:solidFill>
            </a:endParaRPr>
          </a:p>
          <a:p>
            <a:pPr lvl="0">
              <a:spcAft>
                <a:spcPts val="0"/>
              </a:spcAft>
            </a:pPr>
            <a:r>
              <a:rPr lang="de-DE" sz="1800" baseline="30000" dirty="0" smtClean="0">
                <a:solidFill>
                  <a:prstClr val="black">
                    <a:tint val="75000"/>
                  </a:prstClr>
                </a:solidFill>
              </a:rPr>
              <a:t>3 </a:t>
            </a:r>
            <a:r>
              <a:rPr lang="de-DE" sz="1800" dirty="0" smtClean="0">
                <a:solidFill>
                  <a:prstClr val="black">
                    <a:tint val="75000"/>
                  </a:prstClr>
                </a:solidFill>
              </a:rPr>
              <a:t>Max </a:t>
            </a:r>
            <a:r>
              <a:rPr lang="de-DE" sz="1800" dirty="0">
                <a:solidFill>
                  <a:prstClr val="black">
                    <a:tint val="75000"/>
                  </a:prstClr>
                </a:solidFill>
              </a:rPr>
              <a:t>Planck Institute for Meteorology, </a:t>
            </a:r>
            <a:r>
              <a:rPr lang="de-DE" sz="1800" dirty="0" smtClean="0">
                <a:solidFill>
                  <a:prstClr val="black">
                    <a:tint val="75000"/>
                  </a:prstClr>
                </a:solidFill>
              </a:rPr>
              <a:t>Germany</a:t>
            </a:r>
          </a:p>
          <a:p>
            <a:pPr lvl="0">
              <a:spcAft>
                <a:spcPts val="0"/>
              </a:spcAft>
            </a:pPr>
            <a:endParaRPr lang="de-DE" sz="1800" dirty="0">
              <a:solidFill>
                <a:prstClr val="black">
                  <a:tint val="75000"/>
                </a:prstClr>
              </a:solidFill>
            </a:endParaRPr>
          </a:p>
          <a:p>
            <a:pPr>
              <a:spcAft>
                <a:spcPts val="0"/>
              </a:spcAft>
            </a:pPr>
            <a:r>
              <a:rPr lang="de-DE" sz="1800" dirty="0">
                <a:solidFill>
                  <a:schemeClr val="tx1"/>
                </a:solidFill>
              </a:rPr>
              <a:t>SSiRC Workshop, Oct 2013</a:t>
            </a:r>
          </a:p>
          <a:p>
            <a:pPr lvl="0">
              <a:spcAft>
                <a:spcPts val="0"/>
              </a:spcAft>
            </a:pPr>
            <a:endParaRPr lang="de-DE" sz="1800" dirty="0">
              <a:solidFill>
                <a:prstClr val="black">
                  <a:tint val="75000"/>
                </a:prstClr>
              </a:solidFill>
            </a:endParaRPr>
          </a:p>
          <a:p>
            <a:pPr>
              <a:spcAft>
                <a:spcPts val="0"/>
              </a:spcAft>
            </a:pPr>
            <a:endParaRPr lang="en-US" sz="2800" baseline="30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805264"/>
            <a:ext cx="7715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726" y="5877272"/>
            <a:ext cx="182880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Fona  Miklip Logo und corporate 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916" y="5733256"/>
            <a:ext cx="3924300" cy="981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800" dirty="0" smtClean="0"/>
              <a:t>CMIP5: </a:t>
            </a:r>
            <a:r>
              <a:rPr lang="en-US" sz="2800" dirty="0"/>
              <a:t>post-volcanic </a:t>
            </a:r>
            <a:r>
              <a:rPr lang="en-US" sz="2800" dirty="0" smtClean="0"/>
              <a:t>composites</a:t>
            </a:r>
            <a:endParaRPr lang="en-US" sz="2800" dirty="0"/>
          </a:p>
        </p:txBody>
      </p:sp>
      <p:pic>
        <p:nvPicPr>
          <p:cNvPr id="5" name="Picture 4" descr="post_eruptions_50hPa_zg_anom_OND_DJF_v2.png"/>
          <p:cNvPicPr>
            <a:picLocks noChangeAspect="1"/>
          </p:cNvPicPr>
          <p:nvPr/>
        </p:nvPicPr>
        <p:blipFill>
          <a:blip r:embed="rId2" cstate="print"/>
          <a:srcRect l="49504"/>
          <a:stretch>
            <a:fillRect/>
          </a:stretch>
        </p:blipFill>
        <p:spPr>
          <a:xfrm>
            <a:off x="1187624" y="1412776"/>
            <a:ext cx="4126583" cy="417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088" y="573325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Charlton-Perez et al.,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5914" y="4047455"/>
            <a:ext cx="130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Low-top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High-top</a:t>
            </a:r>
          </a:p>
          <a:p>
            <a:r>
              <a:rPr lang="en-US" dirty="0" smtClean="0"/>
              <a:t>ERA-interim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89930" y="21328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CMIP5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207" y="1988840"/>
            <a:ext cx="32966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+mn-lt"/>
              </a:rPr>
              <a:t>Why don’t CMIP5 models show strong NH winter vortices </a:t>
            </a:r>
            <a:r>
              <a:rPr lang="en-US" sz="2400" i="1" dirty="0" smtClean="0">
                <a:latin typeface="+mn-lt"/>
              </a:rPr>
              <a:t>after </a:t>
            </a:r>
            <a:r>
              <a:rPr lang="en-US" sz="2400" i="1" dirty="0">
                <a:latin typeface="+mn-lt"/>
              </a:rPr>
              <a:t>volcanic eruptions?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 smtClean="0"/>
              <a:t>Post-volcanic dynamical anomalies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6084168" y="3364109"/>
            <a:ext cx="2880320" cy="6409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6200000" flipV="1">
            <a:off x="5511696" y="4376490"/>
            <a:ext cx="748899" cy="3564396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03947" y="4565780"/>
            <a:ext cx="177046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6-Point Star 14"/>
          <p:cNvSpPr/>
          <p:nvPr/>
        </p:nvSpPr>
        <p:spPr>
          <a:xfrm>
            <a:off x="6624228" y="836885"/>
            <a:ext cx="936104" cy="719733"/>
          </a:xfrm>
          <a:prstGeom prst="star16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084168" y="2060848"/>
            <a:ext cx="2304256" cy="720080"/>
          </a:xfrm>
          <a:prstGeom prst="cloud">
            <a:avLst/>
          </a:prstGeom>
          <a:pattFill prst="pct20">
            <a:fgClr>
              <a:srgbClr val="FFC000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15" idx="7"/>
          </p:cNvCxnSpPr>
          <p:nvPr/>
        </p:nvCxnSpPr>
        <p:spPr>
          <a:xfrm>
            <a:off x="6913166" y="152922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556792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73206" y="1556792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17222" y="1484784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01198" y="278849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17222" y="278849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34247" y="37907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i="1" dirty="0" smtClean="0"/>
              <a:t> upward wave flux</a:t>
            </a:r>
            <a:endParaRPr lang="en-US" i="1" dirty="0"/>
          </a:p>
        </p:txBody>
      </p:sp>
      <p:cxnSp>
        <p:nvCxnSpPr>
          <p:cNvPr id="37" name="Curved Connector 36"/>
          <p:cNvCxnSpPr/>
          <p:nvPr/>
        </p:nvCxnSpPr>
        <p:spPr>
          <a:xfrm rot="10800000" flipV="1">
            <a:off x="4067945" y="2420888"/>
            <a:ext cx="1806463" cy="50405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87706" y="2131768"/>
            <a:ext cx="7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i="1" dirty="0" smtClean="0"/>
              <a:t> O</a:t>
            </a:r>
            <a:r>
              <a:rPr lang="en-US" i="1" baseline="-25000" dirty="0" smtClean="0"/>
              <a:t>3</a:t>
            </a:r>
            <a:endParaRPr lang="en-US" i="1" baseline="-25000" dirty="0"/>
          </a:p>
        </p:txBody>
      </p:sp>
      <p:pic>
        <p:nvPicPr>
          <p:cNvPr id="39" name="Picture 4" descr="Graf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r="4225" b="53739"/>
          <a:stretch/>
        </p:blipFill>
        <p:spPr bwMode="auto">
          <a:xfrm>
            <a:off x="6084168" y="4005064"/>
            <a:ext cx="2749443" cy="17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00192" y="3689742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Anomalous surface 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5661248"/>
            <a:ext cx="3672408" cy="119675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5" grpId="0" animBg="1"/>
      <p:bldP spid="16" grpId="0" animBg="1"/>
      <p:bldP spid="35" grpId="0"/>
      <p:bldP spid="38" grpId="0"/>
      <p:bldP spid="4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one CMIP5 </a:t>
            </a:r>
            <a:r>
              <a:rPr lang="en-US" dirty="0" smtClean="0"/>
              <a:t>model, </a:t>
            </a:r>
            <a:r>
              <a:rPr lang="en-US" dirty="0"/>
              <a:t>MPI-ESM</a:t>
            </a:r>
            <a:r>
              <a:rPr lang="en-US" dirty="0" smtClean="0"/>
              <a:t>, and run </a:t>
            </a:r>
            <a:r>
              <a:rPr lang="en-US" dirty="0" smtClean="0"/>
              <a:t>ensemble </a:t>
            </a:r>
            <a:r>
              <a:rPr lang="en-US" dirty="0" smtClean="0"/>
              <a:t>simulations of Pinatubo, with four different volcanic forcing sets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Focus on first winter after Pinatubo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MPI-ESM: full Earth System model, with atmosphere, ocean, carbon cycle, vegetation components.  </a:t>
            </a:r>
          </a:p>
          <a:p>
            <a:pPr lvl="1"/>
            <a:r>
              <a:rPr lang="en-US" dirty="0"/>
              <a:t>Atmospheric component ECHAM6. </a:t>
            </a:r>
          </a:p>
          <a:p>
            <a:pPr lvl="1"/>
            <a:r>
              <a:rPr lang="en-US" dirty="0"/>
              <a:t>“low resolution” (LR, T63/L47), configuration used here (no QBO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789040"/>
            <a:ext cx="8784976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132856"/>
            <a:ext cx="8784976" cy="15841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855" y="1052736"/>
            <a:ext cx="7921625" cy="5005164"/>
          </a:xfrm>
        </p:spPr>
        <p:txBody>
          <a:bodyPr/>
          <a:lstStyle/>
          <a:p>
            <a:pPr marL="182563" lvl="1" indent="-182563"/>
            <a:r>
              <a:rPr lang="en-US" dirty="0"/>
              <a:t>monthly mean, zonal mean aerosol extinction, single scattering albedo, and asymmetry factor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S98</a:t>
            </a:r>
            <a:r>
              <a:rPr lang="en-US" dirty="0" smtClean="0"/>
              <a:t>: Stenchikov et al., 1998, used in </a:t>
            </a:r>
            <a:r>
              <a:rPr lang="en-US" dirty="0" smtClean="0"/>
              <a:t>CMIP historical experiments, </a:t>
            </a:r>
            <a:r>
              <a:rPr lang="en-US" dirty="0" smtClean="0"/>
              <a:t>based on SAGE II and </a:t>
            </a:r>
            <a:r>
              <a:rPr lang="en-US" dirty="0" smtClean="0"/>
              <a:t>UARS (CLAES and ISAMS) </a:t>
            </a:r>
            <a:r>
              <a:rPr lang="en-US" dirty="0" smtClean="0"/>
              <a:t>data, (late 1990s data </a:t>
            </a:r>
            <a:r>
              <a:rPr lang="en-US" dirty="0" smtClean="0"/>
              <a:t>versions)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CCMI</a:t>
            </a:r>
            <a:r>
              <a:rPr lang="en-US" dirty="0" smtClean="0"/>
              <a:t>: </a:t>
            </a:r>
            <a:r>
              <a:rPr lang="en-US" dirty="0" smtClean="0"/>
              <a:t>based on new SAGE II v7 data.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SVC</a:t>
            </a:r>
            <a:r>
              <a:rPr lang="en-US" dirty="0" smtClean="0"/>
              <a:t>: Strong vortex composite of MAECHAM5-HAM Pinatubo simulations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WVC</a:t>
            </a:r>
            <a:r>
              <a:rPr lang="en-US" dirty="0"/>
              <a:t>: </a:t>
            </a:r>
            <a:r>
              <a:rPr lang="en-US" dirty="0" smtClean="0"/>
              <a:t>Weak </a:t>
            </a:r>
            <a:r>
              <a:rPr lang="en-US" dirty="0"/>
              <a:t>vortex composite of MAECHAM5-HAM Pinatubo simulations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6481091" cy="576064"/>
          </a:xfrm>
        </p:spPr>
        <p:txBody>
          <a:bodyPr/>
          <a:lstStyle/>
          <a:p>
            <a:r>
              <a:rPr lang="en-US" dirty="0" smtClean="0"/>
              <a:t>Volcanic aerosol forcing data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276872"/>
            <a:ext cx="461665" cy="12849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Obs</a:t>
            </a:r>
            <a:r>
              <a:rPr lang="en-US" b="1" dirty="0" smtClean="0">
                <a:solidFill>
                  <a:srgbClr val="C00000"/>
                </a:solidFill>
              </a:rPr>
              <a:t>-based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908" y="4079199"/>
            <a:ext cx="461665" cy="15029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Model-based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4499992" y="6021288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7984" y="3140968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9992" y="4509120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137276" cy="504056"/>
          </a:xfrm>
        </p:spPr>
        <p:txBody>
          <a:bodyPr/>
          <a:lstStyle/>
          <a:p>
            <a:r>
              <a:rPr lang="en-US" dirty="0" smtClean="0"/>
              <a:t>MPI-ESM Pinatubo forcing </a:t>
            </a:r>
            <a:r>
              <a:rPr lang="en-US" dirty="0" smtClean="0"/>
              <a:t>experiment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6085" y="1688034"/>
            <a:ext cx="1595715" cy="2652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16200000" flipH="1">
            <a:off x="1518476" y="2007907"/>
            <a:ext cx="1522289" cy="88784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27984" y="1688034"/>
            <a:ext cx="20162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60478" y="14847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S98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17950" y="29545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CCMI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60478" y="432445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1268760"/>
            <a:ext cx="1432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CMIP5 historical simulations</a:t>
            </a:r>
          </a:p>
          <a:p>
            <a:r>
              <a:rPr lang="en-US" dirty="0" smtClean="0"/>
              <a:t>(12x)</a:t>
            </a:r>
            <a:endParaRPr lang="en-US" dirty="0"/>
          </a:p>
        </p:txBody>
      </p:sp>
      <p:cxnSp>
        <p:nvCxnSpPr>
          <p:cNvPr id="26" name="Elbow Connector 5"/>
          <p:cNvCxnSpPr/>
          <p:nvPr/>
        </p:nvCxnSpPr>
        <p:spPr>
          <a:xfrm rot="16200000" flipH="1">
            <a:off x="1518476" y="3386181"/>
            <a:ext cx="1522289" cy="88784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0" b="74582"/>
          <a:stretch/>
        </p:blipFill>
        <p:spPr>
          <a:xfrm>
            <a:off x="2771800" y="908720"/>
            <a:ext cx="2998297" cy="1512168"/>
          </a:xfrm>
          <a:ln>
            <a:solidFill>
              <a:schemeClr val="tx1"/>
            </a:solidFill>
          </a:ln>
        </p:spPr>
      </p:pic>
      <p:pic>
        <p:nvPicPr>
          <p:cNvPr id="20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8" r="56380" b="50433"/>
          <a:stretch/>
        </p:blipFill>
        <p:spPr bwMode="auto">
          <a:xfrm>
            <a:off x="2771800" y="2420888"/>
            <a:ext cx="2998297" cy="143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7" r="56380" b="26695"/>
          <a:stretch/>
        </p:blipFill>
        <p:spPr bwMode="auto">
          <a:xfrm>
            <a:off x="2771800" y="3857625"/>
            <a:ext cx="2998297" cy="141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2" r="56380"/>
          <a:stretch/>
        </p:blipFill>
        <p:spPr bwMode="auto">
          <a:xfrm>
            <a:off x="2771800" y="5266706"/>
            <a:ext cx="2998297" cy="1618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Elbow Connector 5"/>
          <p:cNvCxnSpPr/>
          <p:nvPr/>
        </p:nvCxnSpPr>
        <p:spPr>
          <a:xfrm rot="16200000" flipH="1">
            <a:off x="1518476" y="4816219"/>
            <a:ext cx="1522289" cy="88784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33625" y="58366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425308" cy="504056"/>
          </a:xfrm>
        </p:spPr>
        <p:txBody>
          <a:bodyPr/>
          <a:lstStyle/>
          <a:p>
            <a:r>
              <a:rPr lang="en-US" dirty="0" smtClean="0"/>
              <a:t>MAECHAM5-HAM AOD @ 500 nm</a:t>
            </a:r>
            <a:endParaRPr lang="en-US" sz="2400" dirty="0"/>
          </a:p>
        </p:txBody>
      </p:sp>
      <p:pic>
        <p:nvPicPr>
          <p:cNvPr id="7" name="Content Placeholder 6" descr="HAM_lp7_AOD_12memb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142" y="1484313"/>
            <a:ext cx="6823717" cy="4573587"/>
          </a:xfrm>
        </p:spPr>
      </p:pic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683568" y="764704"/>
            <a:ext cx="84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3200" kern="1200">
                <a:solidFill>
                  <a:schemeClr val="accent3"/>
                </a:solidFill>
                <a:latin typeface="Arial" charset="0"/>
                <a:ea typeface="+mn-ea"/>
                <a:cs typeface="Arial" charset="0"/>
              </a:defRPr>
            </a:lvl1pPr>
            <a:lvl2pPr marL="361950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12 member Pinatubo ensemble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7921252" cy="504056"/>
          </a:xfrm>
        </p:spPr>
        <p:txBody>
          <a:bodyPr/>
          <a:lstStyle/>
          <a:p>
            <a:r>
              <a:rPr lang="en-US" dirty="0" smtClean="0"/>
              <a:t>Weak and Strong vortex composite AOD</a:t>
            </a:r>
            <a:endParaRPr lang="en-US" dirty="0"/>
          </a:p>
        </p:txBody>
      </p:sp>
      <p:pic>
        <p:nvPicPr>
          <p:cNvPr id="6" name="Content Placeholder 5" descr="post_eruptions_ERAi_ECHAM5HAM_50hPa_zg_anom_DJF1_Ju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191"/>
          <a:stretch>
            <a:fillRect/>
          </a:stretch>
        </p:blipFill>
        <p:spPr>
          <a:xfrm>
            <a:off x="35496" y="1556792"/>
            <a:ext cx="4104456" cy="4209352"/>
          </a:xfrm>
        </p:spPr>
      </p:pic>
      <p:sp>
        <p:nvSpPr>
          <p:cNvPr id="7" name="TextBox 6"/>
          <p:cNvSpPr txBox="1"/>
          <p:nvPr/>
        </p:nvSpPr>
        <p:spPr>
          <a:xfrm>
            <a:off x="1763688" y="465313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n=12</a:t>
            </a:r>
            <a:endParaRPr lang="en-US" dirty="0"/>
          </a:p>
        </p:txBody>
      </p:sp>
      <p:pic>
        <p:nvPicPr>
          <p:cNvPr id="15" name="Content Placeholder 3" descr="AOD_lat_time_ST98_HW_HS_GM.png"/>
          <p:cNvPicPr>
            <a:picLocks noChangeAspect="1"/>
          </p:cNvPicPr>
          <p:nvPr/>
        </p:nvPicPr>
        <p:blipFill>
          <a:blip r:embed="rId3" cstate="print"/>
          <a:srcRect t="24818" b="24591"/>
          <a:stretch>
            <a:fillRect/>
          </a:stretch>
        </p:blipFill>
        <p:spPr bwMode="auto">
          <a:xfrm>
            <a:off x="4283968" y="1628800"/>
            <a:ext cx="4698580" cy="41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491880" y="1916832"/>
            <a:ext cx="432048" cy="1440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91880" y="4365104"/>
            <a:ext cx="432048" cy="50405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8144" y="1628800"/>
            <a:ext cx="1368152" cy="2880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WVC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68144" y="3643200"/>
            <a:ext cx="1368152" cy="2880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SVC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683568" y="764704"/>
            <a:ext cx="84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3200" kern="1200">
                <a:solidFill>
                  <a:schemeClr val="accent3"/>
                </a:solidFill>
                <a:latin typeface="Arial" charset="0"/>
                <a:ea typeface="+mn-ea"/>
                <a:cs typeface="Arial" charset="0"/>
              </a:defRPr>
            </a:lvl1pPr>
            <a:lvl2pPr marL="361950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12 member Pinatubo ensemble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73179"/>
            <a:ext cx="6779998" cy="586818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137276" cy="504056"/>
          </a:xfrm>
        </p:spPr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Pinatubo </a:t>
            </a:r>
            <a:r>
              <a:rPr lang="en-US" dirty="0" smtClean="0"/>
              <a:t>aerosol forcing fields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S98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992" y="285293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CCMI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2445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SVC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4667" y="566124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WVC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0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44624"/>
            <a:ext cx="6913139" cy="655786"/>
          </a:xfrm>
        </p:spPr>
        <p:txBody>
          <a:bodyPr/>
          <a:lstStyle/>
          <a:p>
            <a:r>
              <a:rPr lang="en-US" dirty="0" smtClean="0"/>
              <a:t>Results: DJF1 </a:t>
            </a:r>
            <a:r>
              <a:rPr lang="en-US" dirty="0" smtClean="0"/>
              <a:t>T and u anomalies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1268760"/>
            <a:ext cx="9067960" cy="243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3804820"/>
            <a:ext cx="9162730" cy="2439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83768" y="980728"/>
            <a:ext cx="5904656" cy="52631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44624"/>
            <a:ext cx="6913139" cy="655786"/>
          </a:xfrm>
        </p:spPr>
        <p:txBody>
          <a:bodyPr/>
          <a:lstStyle/>
          <a:p>
            <a:r>
              <a:rPr lang="en-US" dirty="0" smtClean="0"/>
              <a:t>Results: DJF1 </a:t>
            </a:r>
            <a:r>
              <a:rPr lang="en-US" dirty="0" smtClean="0"/>
              <a:t>T and u anomalies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1268760"/>
            <a:ext cx="9067960" cy="243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3804820"/>
            <a:ext cx="9162730" cy="2439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1762" y="980728"/>
            <a:ext cx="3836662" cy="52631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268760"/>
            <a:ext cx="7921625" cy="47891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63538" indent="-363538">
              <a:buFont typeface="Arial" pitchFamily="34" charset="0"/>
              <a:buChar char="→"/>
            </a:pPr>
            <a:r>
              <a:rPr lang="en-US" i="1" dirty="0" smtClean="0"/>
              <a:t>Every seasonal to decadal climate forecast made prior to the eruption would become obsolete.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209284" cy="504056"/>
          </a:xfrm>
        </p:spPr>
        <p:txBody>
          <a:bodyPr/>
          <a:lstStyle/>
          <a:p>
            <a:r>
              <a:rPr lang="en-US" sz="2800" dirty="0"/>
              <a:t>Motivation</a:t>
            </a:r>
            <a:r>
              <a:rPr lang="en-US" sz="2800" dirty="0" smtClean="0"/>
              <a:t>: </a:t>
            </a:r>
            <a:r>
              <a:rPr lang="en-US" sz="2800" dirty="0"/>
              <a:t>if a </a:t>
            </a:r>
            <a:r>
              <a:rPr lang="en-US" sz="2800" dirty="0" smtClean="0"/>
              <a:t>major </a:t>
            </a:r>
            <a:r>
              <a:rPr lang="en-US" sz="2800" dirty="0"/>
              <a:t>eruption occurred </a:t>
            </a:r>
            <a:r>
              <a:rPr lang="en-US" sz="2800" dirty="0" smtClean="0"/>
              <a:t>tomorrow…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47568" y="421179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Thompson et al. (2012)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39456" y="1019021"/>
            <a:ext cx="4256344" cy="3202067"/>
            <a:chOff x="0" y="1196752"/>
            <a:chExt cx="5320430" cy="4002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73"/>
            <a:stretch/>
          </p:blipFill>
          <p:spPr bwMode="auto">
            <a:xfrm>
              <a:off x="0" y="1268760"/>
              <a:ext cx="5320430" cy="393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555776" y="1196752"/>
              <a:ext cx="2302062" cy="792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860" y="1196752"/>
              <a:ext cx="651716" cy="792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035808" cy="27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27088" y="4149080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Thompson et </a:t>
            </a:r>
            <a:r>
              <a:rPr lang="de-DE" dirty="0" smtClean="0"/>
              <a:t>al. </a:t>
            </a:r>
            <a:r>
              <a:rPr lang="de-DE" dirty="0"/>
              <a:t>(2009)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44624"/>
            <a:ext cx="6913139" cy="655786"/>
          </a:xfrm>
        </p:spPr>
        <p:txBody>
          <a:bodyPr/>
          <a:lstStyle/>
          <a:p>
            <a:r>
              <a:rPr lang="en-US" dirty="0" smtClean="0"/>
              <a:t>Results: DJF1 </a:t>
            </a:r>
            <a:r>
              <a:rPr lang="en-US" dirty="0" smtClean="0"/>
              <a:t>T and u anomalies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1268760"/>
            <a:ext cx="9067960" cy="243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" y="3804820"/>
            <a:ext cx="9162730" cy="24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 aerosol heating (</a:t>
            </a:r>
            <a:r>
              <a:rPr lang="en-US" dirty="0" err="1" smtClean="0"/>
              <a:t>Qa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66490" cy="4060259"/>
          </a:xfrm>
        </p:spPr>
      </p:pic>
    </p:spTree>
    <p:extLst>
      <p:ext uri="{BB962C8B-B14F-4D97-AF65-F5344CB8AC3E}">
        <p14:creationId xmlns:p14="http://schemas.microsoft.com/office/powerpoint/2010/main" val="16635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065268" cy="504056"/>
          </a:xfrm>
        </p:spPr>
        <p:txBody>
          <a:bodyPr/>
          <a:lstStyle/>
          <a:p>
            <a:r>
              <a:rPr lang="en-US" dirty="0" smtClean="0"/>
              <a:t>Dynamical heating (TEM diagnostics)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7"/>
          <a:stretch/>
        </p:blipFill>
        <p:spPr>
          <a:xfrm>
            <a:off x="27758" y="1141712"/>
            <a:ext cx="9152754" cy="3915103"/>
          </a:xfrm>
        </p:spPr>
      </p:pic>
    </p:spTree>
    <p:extLst>
      <p:ext uri="{BB962C8B-B14F-4D97-AF65-F5344CB8AC3E}">
        <p14:creationId xmlns:p14="http://schemas.microsoft.com/office/powerpoint/2010/main" val="33783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065268" cy="504056"/>
          </a:xfrm>
        </p:spPr>
        <p:txBody>
          <a:bodyPr/>
          <a:lstStyle/>
          <a:p>
            <a:r>
              <a:rPr lang="en-US" dirty="0" smtClean="0"/>
              <a:t>Aerosol + dynamical heating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0"/>
          <a:stretch/>
        </p:blipFill>
        <p:spPr>
          <a:xfrm>
            <a:off x="17782" y="980728"/>
            <a:ext cx="9152754" cy="2174557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496" y="2924944"/>
            <a:ext cx="9166490" cy="20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7" b="34807"/>
          <a:stretch/>
        </p:blipFill>
        <p:spPr bwMode="auto">
          <a:xfrm>
            <a:off x="27758" y="4869160"/>
            <a:ext cx="9152754" cy="19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" y="1412776"/>
            <a:ext cx="8782208" cy="302433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7993260" cy="504056"/>
          </a:xfrm>
        </p:spPr>
        <p:txBody>
          <a:bodyPr/>
          <a:lstStyle/>
          <a:p>
            <a:r>
              <a:rPr lang="en-US" dirty="0"/>
              <a:t>Zonal wind, EP-flux </a:t>
            </a:r>
            <a:r>
              <a:rPr lang="en-US" dirty="0" smtClean="0"/>
              <a:t>timeseries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573096" cy="477694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281292" cy="504056"/>
          </a:xfrm>
        </p:spPr>
        <p:txBody>
          <a:bodyPr/>
          <a:lstStyle/>
          <a:p>
            <a:r>
              <a:rPr lang="en-US" dirty="0" smtClean="0"/>
              <a:t>Zonal wind, EP-flux correlation (DJF)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56656" y="1577752"/>
            <a:ext cx="3657600" cy="35052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2672" y="1435968"/>
            <a:ext cx="3657600" cy="3505200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23456" y="1730152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09256" y="2796952"/>
            <a:ext cx="6096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18856" y="1730152"/>
            <a:ext cx="1905000" cy="381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71356" y="220486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9/12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8/12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Changes in vortex </a:t>
            </a:r>
            <a:r>
              <a:rPr lang="en-US" sz="2000" dirty="0"/>
              <a:t>strength </a:t>
            </a:r>
            <a:r>
              <a:rPr lang="en-US" sz="2000" dirty="0" smtClean="0"/>
              <a:t>are </a:t>
            </a:r>
            <a:r>
              <a:rPr lang="en-US" sz="2000" dirty="0"/>
              <a:t>an </a:t>
            </a:r>
            <a:r>
              <a:rPr lang="en-US" sz="2000" i="1" dirty="0"/>
              <a:t>indirect</a:t>
            </a:r>
            <a:r>
              <a:rPr lang="en-US" sz="2000" dirty="0"/>
              <a:t> result of </a:t>
            </a:r>
            <a:r>
              <a:rPr lang="en-US" sz="2000" dirty="0" smtClean="0"/>
              <a:t>tropical aerosol </a:t>
            </a:r>
            <a:r>
              <a:rPr lang="en-US" sz="2000" dirty="0"/>
              <a:t>heating, controlled by stratospheric circulation changes.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Dynamics are messy!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All </a:t>
            </a:r>
            <a:r>
              <a:rPr lang="en-US" sz="2000" dirty="0"/>
              <a:t>forcing sets lead to an increase in upward EP-flux, which damp vortex </a:t>
            </a:r>
            <a:r>
              <a:rPr lang="en-US" sz="2000" dirty="0" smtClean="0"/>
              <a:t>strength (cf. Graf et al., 2007)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Differences </a:t>
            </a:r>
            <a:r>
              <a:rPr lang="en-US" sz="2000" dirty="0"/>
              <a:t>in DJF wind responses depend on timing of major EP-flux anomalies </a:t>
            </a:r>
            <a:endParaRPr lang="en-US" sz="2000" dirty="0" smtClean="0"/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Potential </a:t>
            </a:r>
            <a:r>
              <a:rPr lang="en-US" sz="2000" dirty="0"/>
              <a:t>mechanism to explain CMIP </a:t>
            </a:r>
            <a:r>
              <a:rPr lang="en-US" sz="2000" dirty="0" smtClean="0"/>
              <a:t>null results of Driscoll et al. (2012).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Conclusions: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944116"/>
            <a:ext cx="7848872" cy="57252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Large difference in MPI-ESM response to S98 and CCMI Pinatubo aerosol forcing 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S98 </a:t>
            </a:r>
            <a:r>
              <a:rPr lang="en-US" sz="2000" dirty="0"/>
              <a:t>forcing</a:t>
            </a:r>
            <a:r>
              <a:rPr lang="en-US" sz="2000" dirty="0" smtClean="0"/>
              <a:t> produces a modest increase in vortex </a:t>
            </a:r>
            <a:r>
              <a:rPr lang="en-US" sz="2000" i="1" dirty="0" smtClean="0"/>
              <a:t>wind</a:t>
            </a:r>
            <a:r>
              <a:rPr lang="en-US" sz="2000" dirty="0" smtClean="0"/>
              <a:t> strength (cf., Driscoll et al., 2012).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CCMI forcing leads to weak vortex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Also large </a:t>
            </a:r>
            <a:r>
              <a:rPr lang="en-US" sz="2000" dirty="0"/>
              <a:t>difference in MPI-ESM response to </a:t>
            </a:r>
            <a:r>
              <a:rPr lang="en-US" sz="2000" dirty="0" smtClean="0"/>
              <a:t>SVC and WVC </a:t>
            </a:r>
            <a:r>
              <a:rPr lang="en-US" sz="2000" dirty="0"/>
              <a:t>Pinatubo aerosol forcing </a:t>
            </a:r>
            <a:endParaRPr lang="en-US" sz="2000" dirty="0" smtClean="0"/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Seemingly </a:t>
            </a:r>
            <a:r>
              <a:rPr lang="en-US" sz="2000" dirty="0"/>
              <a:t>minor differences in aerosol forcing sets lead to large differences </a:t>
            </a:r>
            <a:r>
              <a:rPr lang="en-US" sz="2000" dirty="0" smtClean="0"/>
              <a:t>in response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Accurate aerosol fields needed for accurate prediction of polar vortex response.</a:t>
            </a:r>
          </a:p>
          <a:p>
            <a:pPr marL="577850" lvl="1" indent="-393700"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sz="2000" dirty="0" smtClean="0"/>
              <a:t>But, </a:t>
            </a:r>
            <a:r>
              <a:rPr lang="en-US" sz="2000" dirty="0"/>
              <a:t>response to SVC and WVC aerosol forcing is consistent with states of construction </a:t>
            </a:r>
            <a:r>
              <a:rPr lang="en-US" sz="2000" dirty="0" smtClean="0"/>
              <a:t>composites</a:t>
            </a:r>
          </a:p>
          <a:p>
            <a:pPr lvl="3">
              <a:spcAft>
                <a:spcPts val="1200"/>
              </a:spcAft>
            </a:pPr>
            <a:r>
              <a:rPr lang="en-US" sz="2000" i="1" dirty="0" smtClean="0"/>
              <a:t>Still hope for improved prediction!</a:t>
            </a:r>
            <a:endParaRPr lang="en-US" sz="2000" i="1" dirty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marL="363538" indent="-358775">
              <a:buFont typeface="Arial" pitchFamily="34" charset="0"/>
              <a:buChar char="→"/>
            </a:pPr>
            <a:endParaRPr lang="de-DE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Conclusions: forcing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 mechanism cartoon?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1052736"/>
            <a:ext cx="2681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Aerosol </a:t>
            </a:r>
            <a:r>
              <a:rPr lang="en-US" sz="2000" dirty="0" smtClean="0"/>
              <a:t>heating </a:t>
            </a:r>
          </a:p>
          <a:p>
            <a:pPr algn="ctr"/>
            <a:r>
              <a:rPr lang="en-US" sz="2000" dirty="0"/>
              <a:t>(30°S-30°N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342900" indent="-342900" algn="ctr">
              <a:buAutoNum type="arabicPeriod"/>
            </a:pPr>
            <a:endParaRPr lang="en-US" sz="2000" dirty="0"/>
          </a:p>
          <a:p>
            <a:pPr algn="ctr"/>
            <a:r>
              <a:rPr lang="en-US" sz="2000" dirty="0" smtClean="0"/>
              <a:t>Modified wave propagation conditions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Enhanced EP-flux into stratosphere/ residual circulation</a:t>
            </a:r>
            <a:endParaRPr lang="en-US" sz="2000" dirty="0"/>
          </a:p>
          <a:p>
            <a:pPr marL="342900" indent="-342900" algn="ctr">
              <a:buAutoNum type="arabicPeriod"/>
            </a:pPr>
            <a:endParaRPr lang="en-US" sz="2000" dirty="0" smtClean="0"/>
          </a:p>
          <a:p>
            <a:pPr marL="342900" indent="-342900" algn="ctr">
              <a:buFontTx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310269"/>
            <a:ext cx="2681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algn="ctr"/>
            <a:r>
              <a:rPr lang="en-US" sz="2000" dirty="0" smtClean="0"/>
              <a:t>Vortex strength</a:t>
            </a:r>
            <a:endParaRPr lang="en-US" sz="2000" dirty="0"/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4244315"/>
            <a:ext cx="20162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 </a:t>
            </a:r>
            <a:r>
              <a:rPr lang="en-US" sz="2000" dirty="0"/>
              <a:t>T anomaly (</a:t>
            </a:r>
            <a:r>
              <a:rPr lang="en-US" sz="2000" dirty="0" smtClean="0"/>
              <a:t>30-60</a:t>
            </a:r>
            <a:r>
              <a:rPr lang="en-US" sz="2000" dirty="0"/>
              <a:t>°</a:t>
            </a:r>
            <a:r>
              <a:rPr lang="en-US" sz="2000" dirty="0" smtClean="0"/>
              <a:t>N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28554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 </a:t>
            </a:r>
            <a:r>
              <a:rPr lang="en-US" sz="2000" dirty="0"/>
              <a:t>T anomaly (</a:t>
            </a:r>
            <a:r>
              <a:rPr lang="en-US" sz="2000" dirty="0" smtClean="0"/>
              <a:t>60-90</a:t>
            </a:r>
            <a:r>
              <a:rPr lang="en-US" sz="2000" dirty="0"/>
              <a:t>°</a:t>
            </a:r>
            <a:r>
              <a:rPr lang="en-US" sz="2000" dirty="0" smtClean="0"/>
              <a:t>N</a:t>
            </a:r>
            <a:r>
              <a:rPr lang="en-US" sz="200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9992" y="1675479"/>
            <a:ext cx="0" cy="32047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9992" y="2924944"/>
            <a:ext cx="0" cy="32047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36216" y="3669242"/>
            <a:ext cx="442112" cy="49650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013838" y="3725325"/>
            <a:ext cx="401824" cy="3980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13838" y="5034625"/>
            <a:ext cx="550050" cy="48260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52120" y="5014993"/>
            <a:ext cx="698728" cy="5022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/>
          <p:cNvSpPr/>
          <p:nvPr/>
        </p:nvSpPr>
        <p:spPr>
          <a:xfrm rot="16200000" flipV="1">
            <a:off x="4231416" y="1180204"/>
            <a:ext cx="4349367" cy="5980872"/>
          </a:xfrm>
          <a:prstGeom prst="circularArrow">
            <a:avLst>
              <a:gd name="adj1" fmla="val 5801"/>
              <a:gd name="adj2" fmla="val 509577"/>
              <a:gd name="adj3" fmla="val 67215"/>
              <a:gd name="adj4" fmla="val 9863809"/>
              <a:gd name="adj5" fmla="val 99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5400000" flipH="1" flipV="1">
            <a:off x="486999" y="1132918"/>
            <a:ext cx="4349367" cy="5980872"/>
          </a:xfrm>
          <a:prstGeom prst="circularArrow">
            <a:avLst>
              <a:gd name="adj1" fmla="val 5801"/>
              <a:gd name="adj2" fmla="val 509577"/>
              <a:gd name="adj3" fmla="val 67215"/>
              <a:gd name="adj4" fmla="val 9863809"/>
              <a:gd name="adj5" fmla="val 99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4074" r="51555" b="70784"/>
          <a:stretch/>
        </p:blipFill>
        <p:spPr>
          <a:xfrm>
            <a:off x="6948264" y="2924943"/>
            <a:ext cx="1882874" cy="1437507"/>
          </a:xfrm>
        </p:spPr>
      </p:pic>
      <p:pic>
        <p:nvPicPr>
          <p:cNvPr id="2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4" t="4084" r="30189" b="70774"/>
          <a:stretch/>
        </p:blipFill>
        <p:spPr bwMode="auto">
          <a:xfrm>
            <a:off x="505653" y="2924943"/>
            <a:ext cx="1906107" cy="14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11131" r="50125" b="15206"/>
          <a:stretch/>
        </p:blipFill>
        <p:spPr>
          <a:xfrm>
            <a:off x="6984464" y="4648199"/>
            <a:ext cx="1801608" cy="16469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10526" r="27891" b="17529"/>
          <a:stretch/>
        </p:blipFill>
        <p:spPr>
          <a:xfrm>
            <a:off x="563521" y="4736757"/>
            <a:ext cx="1848239" cy="160856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4499992" y="4202211"/>
            <a:ext cx="181" cy="131502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3888" y="5229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25796" y="5229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8353300" cy="504056"/>
          </a:xfrm>
        </p:spPr>
        <p:txBody>
          <a:bodyPr/>
          <a:lstStyle/>
          <a:p>
            <a:r>
              <a:rPr lang="en-US" sz="2800" dirty="0"/>
              <a:t>Motivation</a:t>
            </a:r>
            <a:r>
              <a:rPr lang="en-US" sz="2800" dirty="0" smtClean="0"/>
              <a:t>: </a:t>
            </a:r>
            <a:r>
              <a:rPr lang="en-US" sz="2800" dirty="0"/>
              <a:t>if a major eruption occurred tomorrow…</a:t>
            </a:r>
          </a:p>
        </p:txBody>
      </p:sp>
      <p:pic>
        <p:nvPicPr>
          <p:cNvPr id="7" name="Picture 4" descr="Graf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" b="53738"/>
          <a:stretch>
            <a:fillRect/>
          </a:stretch>
        </p:blipFill>
        <p:spPr bwMode="auto">
          <a:xfrm>
            <a:off x="179512" y="1127608"/>
            <a:ext cx="4342391" cy="314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WinterWarm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t="89549"/>
          <a:stretch/>
        </p:blipFill>
        <p:spPr bwMode="auto">
          <a:xfrm>
            <a:off x="755576" y="4271965"/>
            <a:ext cx="3441700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9" y="1289891"/>
            <a:ext cx="4371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28184" y="421124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Christiansen, 2008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669433" y="1649931"/>
            <a:ext cx="1373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13 eruptions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611188" y="5373216"/>
            <a:ext cx="79216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indent="-363538">
              <a:buFont typeface="Arial" pitchFamily="34" charset="0"/>
              <a:buChar char="→"/>
            </a:pPr>
            <a:r>
              <a:rPr lang="en-US" i="1" kern="0" dirty="0" smtClean="0"/>
              <a:t>Seasonal </a:t>
            </a:r>
            <a:r>
              <a:rPr lang="en-US" i="1" kern="0" dirty="0" smtClean="0"/>
              <a:t>to decadal climate forecasts might improve in quality!</a:t>
            </a:r>
            <a:endParaRPr lang="en-US" i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146575" y="48598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Robock</a:t>
            </a:r>
            <a:r>
              <a:rPr lang="en-US" dirty="0" smtClean="0"/>
              <a:t> and Mao (1992)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Stratospheric mechanism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5" r="6313"/>
          <a:stretch>
            <a:fillRect/>
          </a:stretch>
        </p:blipFill>
        <p:spPr bwMode="auto">
          <a:xfrm>
            <a:off x="323528" y="1211163"/>
            <a:ext cx="712879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28" y="579597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Stenchikov</a:t>
            </a:r>
            <a:r>
              <a:rPr lang="en-US" dirty="0" smtClean="0"/>
              <a:t> et al. (2002)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27784" y="3789040"/>
            <a:ext cx="3456384" cy="12241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4644752"/>
            <a:ext cx="423664" cy="3684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6400" y="2060848"/>
            <a:ext cx="3207568" cy="944488"/>
            <a:chOff x="1076400" y="2060848"/>
            <a:chExt cx="3207568" cy="944488"/>
          </a:xfrm>
        </p:grpSpPr>
        <p:sp>
          <p:nvSpPr>
            <p:cNvPr id="10" name="Rectangle 9"/>
            <p:cNvSpPr/>
            <p:nvPr/>
          </p:nvSpPr>
          <p:spPr>
            <a:xfrm>
              <a:off x="1691680" y="2564904"/>
              <a:ext cx="2592288" cy="21602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76400" y="2060848"/>
              <a:ext cx="1335360" cy="944488"/>
              <a:chOff x="1076400" y="2060848"/>
              <a:chExt cx="1335360" cy="9444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76400" y="2060848"/>
                <a:ext cx="648072" cy="944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91680" y="2069232"/>
                <a:ext cx="720080" cy="855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75656" y="2636912"/>
                <a:ext cx="648072" cy="2964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-900000">
                <a:off x="1592354" y="2693727"/>
                <a:ext cx="648072" cy="2964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ECHAM:</a:t>
            </a:r>
            <a:r>
              <a:rPr lang="en-US" sz="1800" dirty="0" smtClean="0"/>
              <a:t> GCM developed at MPI-M, Hamburg</a:t>
            </a:r>
          </a:p>
          <a:p>
            <a:pPr lvl="1"/>
            <a:r>
              <a:rPr lang="en-US" sz="1800" dirty="0" smtClean="0"/>
              <a:t>Middle atmosphere version: 39 vertical levels up to 0.01 </a:t>
            </a:r>
            <a:r>
              <a:rPr lang="en-US" sz="1800" dirty="0" err="1" smtClean="0"/>
              <a:t>hPa</a:t>
            </a:r>
            <a:r>
              <a:rPr lang="en-US" sz="1800" dirty="0" smtClean="0"/>
              <a:t> (~80 km)</a:t>
            </a:r>
          </a:p>
          <a:p>
            <a:pPr lvl="1"/>
            <a:r>
              <a:rPr lang="en-US" sz="1800" dirty="0" smtClean="0"/>
              <a:t>T42 horizontal resolution</a:t>
            </a:r>
          </a:p>
          <a:p>
            <a:pPr lvl="1"/>
            <a:r>
              <a:rPr lang="en-US" sz="1800" dirty="0" err="1" smtClean="0"/>
              <a:t>Climatological</a:t>
            </a:r>
            <a:r>
              <a:rPr lang="en-US" sz="1800" dirty="0" smtClean="0"/>
              <a:t> sea surface temperatures, no QBO, no chemistry</a:t>
            </a:r>
          </a:p>
          <a:p>
            <a:r>
              <a:rPr lang="en-US" sz="1800" b="1" dirty="0" smtClean="0"/>
              <a:t>HAM</a:t>
            </a:r>
            <a:r>
              <a:rPr lang="en-US" sz="1800" dirty="0" smtClean="0"/>
              <a:t>: Aerosol microphysical module</a:t>
            </a:r>
          </a:p>
          <a:p>
            <a:pPr lvl="1"/>
            <a:r>
              <a:rPr lang="en-US" sz="1800" dirty="0" smtClean="0"/>
              <a:t>Modified for simulation of stratospheric volcanic aerosols</a:t>
            </a:r>
          </a:p>
          <a:p>
            <a:pPr lvl="1"/>
            <a:r>
              <a:rPr lang="en-US" sz="1800" dirty="0" smtClean="0"/>
              <a:t>Models aerosol growth,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effects, eventual removal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MAECHAM5-HAM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94125" y="3883025"/>
            <a:ext cx="2592388" cy="2008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275" y="4406900"/>
            <a:ext cx="1230313" cy="9667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Inject SO</a:t>
            </a:r>
            <a:r>
              <a:rPr lang="en-US" sz="1600" baseline="-25000" dirty="0">
                <a:solidFill>
                  <a:prstClr val="white"/>
                </a:solidFill>
              </a:rPr>
              <a:t>2</a:t>
            </a:r>
            <a:r>
              <a:rPr lang="en-US" sz="1600" dirty="0">
                <a:solidFill>
                  <a:prstClr val="white"/>
                </a:solidFill>
              </a:rPr>
              <a:t> at 24 km</a:t>
            </a:r>
            <a:endParaRPr lang="en-US" sz="1600" baseline="-25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8150" y="3817938"/>
            <a:ext cx="1684338" cy="7127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Aerosol growth</a:t>
            </a:r>
          </a:p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Radiative</a:t>
            </a:r>
            <a:r>
              <a:rPr lang="en-US" sz="1400" dirty="0">
                <a:solidFill>
                  <a:prstClr val="white"/>
                </a:solidFill>
              </a:rPr>
              <a:t> effects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8150" y="5049838"/>
            <a:ext cx="1684338" cy="1036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Aerosol transport via atmospheric circulation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06865" y="4509120"/>
            <a:ext cx="1425575" cy="712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Transport to troposphere, rainout!</a:t>
            </a:r>
          </a:p>
        </p:txBody>
      </p:sp>
      <p:cxnSp>
        <p:nvCxnSpPr>
          <p:cNvPr id="11" name="Curved Connector 10"/>
          <p:cNvCxnSpPr>
            <a:stCxn id="9" idx="1"/>
            <a:endCxn id="8" idx="1"/>
          </p:cNvCxnSpPr>
          <p:nvPr/>
        </p:nvCxnSpPr>
        <p:spPr>
          <a:xfrm rot="10800000">
            <a:off x="4248150" y="4173538"/>
            <a:ext cx="1588" cy="1393825"/>
          </a:xfrm>
          <a:prstGeom prst="curvedConnector3">
            <a:avLst>
              <a:gd name="adj1" fmla="val 32629733"/>
            </a:avLst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3"/>
            <a:endCxn id="9" idx="3"/>
          </p:cNvCxnSpPr>
          <p:nvPr/>
        </p:nvCxnSpPr>
        <p:spPr>
          <a:xfrm>
            <a:off x="5932488" y="4173538"/>
            <a:ext cx="1587" cy="1393825"/>
          </a:xfrm>
          <a:prstGeom prst="curvedConnector3">
            <a:avLst>
              <a:gd name="adj1" fmla="val 31670035"/>
            </a:avLst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 flipV="1">
            <a:off x="1525588" y="4887913"/>
            <a:ext cx="388937" cy="158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47864" y="4887913"/>
            <a:ext cx="38893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</p:cNvCxnSpPr>
          <p:nvPr/>
        </p:nvCxnSpPr>
        <p:spPr>
          <a:xfrm flipH="1">
            <a:off x="6444581" y="4865514"/>
            <a:ext cx="662284" cy="17960"/>
          </a:xfrm>
          <a:prstGeom prst="line">
            <a:avLst/>
          </a:prstGeom>
          <a:ln w="3175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4637088" y="3463925"/>
            <a:ext cx="7635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b="1">
                <a:solidFill>
                  <a:srgbClr val="E46C0A"/>
                </a:solidFill>
              </a:rPr>
              <a:t>HAM</a:t>
            </a: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>
            <a:off x="4495800" y="4695825"/>
            <a:ext cx="11779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b="1">
                <a:solidFill>
                  <a:srgbClr val="4F81BD"/>
                </a:solidFill>
              </a:rPr>
              <a:t>ECHAM5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4525" y="4595813"/>
            <a:ext cx="1490663" cy="582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 defTabSz="829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SO</a:t>
            </a:r>
            <a:r>
              <a:rPr lang="en-US" sz="1400" baseline="-25000" dirty="0">
                <a:solidFill>
                  <a:prstClr val="white"/>
                </a:solidFill>
              </a:rPr>
              <a:t>2</a:t>
            </a:r>
            <a:r>
              <a:rPr lang="en-US" sz="1400" dirty="0">
                <a:solidFill>
                  <a:prstClr val="white"/>
                </a:solidFill>
              </a:rPr>
              <a:t>→ H</a:t>
            </a:r>
            <a:r>
              <a:rPr lang="en-US" sz="1400" baseline="-25000" dirty="0">
                <a:solidFill>
                  <a:prstClr val="white"/>
                </a:solidFill>
              </a:rPr>
              <a:t>2</a:t>
            </a:r>
            <a:r>
              <a:rPr lang="en-US" sz="1400" dirty="0">
                <a:solidFill>
                  <a:prstClr val="white"/>
                </a:solidFill>
              </a:rPr>
              <a:t>SO</a:t>
            </a:r>
            <a:r>
              <a:rPr lang="en-US" sz="1400" baseline="-25000" dirty="0">
                <a:solidFill>
                  <a:prstClr val="white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DJF aerosol net heating rates (</a:t>
            </a:r>
            <a:r>
              <a:rPr lang="en-US" dirty="0" err="1" smtClean="0"/>
              <a:t>Qa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" y="2132856"/>
            <a:ext cx="9068231" cy="2438352"/>
          </a:xfrm>
        </p:spPr>
      </p:pic>
    </p:spTree>
    <p:extLst>
      <p:ext uri="{BB962C8B-B14F-4D97-AF65-F5344CB8AC3E}">
        <p14:creationId xmlns:p14="http://schemas.microsoft.com/office/powerpoint/2010/main" val="8863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3588" y="-521339"/>
            <a:ext cx="5924859" cy="748883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3240" y="-336976"/>
            <a:ext cx="5885694" cy="751299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3170" cy="299740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DJF1 surface anomalies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90580"/>
            <a:ext cx="8635927" cy="29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studies have reported qualified success in the simulation of post-volcanic NH dynamical anomalies </a:t>
            </a:r>
            <a:r>
              <a:rPr lang="en-US" sz="1800" dirty="0" smtClean="0"/>
              <a:t>(Graf et al., 1993, 1994; Mao and </a:t>
            </a:r>
            <a:r>
              <a:rPr lang="en-US" sz="1800" dirty="0" err="1" smtClean="0"/>
              <a:t>Robock</a:t>
            </a:r>
            <a:r>
              <a:rPr lang="en-US" sz="1800" dirty="0" smtClean="0"/>
              <a:t>, 1998; Kirchner et al., 1999; </a:t>
            </a:r>
            <a:r>
              <a:rPr lang="en-US" sz="1800" dirty="0" err="1" smtClean="0"/>
              <a:t>Shindell</a:t>
            </a:r>
            <a:r>
              <a:rPr lang="en-US" sz="1800" dirty="0" smtClean="0"/>
              <a:t> et al., 2001; </a:t>
            </a:r>
            <a:r>
              <a:rPr lang="en-US" sz="1800" dirty="0" err="1" smtClean="0"/>
              <a:t>Rozanov</a:t>
            </a:r>
            <a:r>
              <a:rPr lang="en-US" sz="1800" dirty="0" smtClean="0"/>
              <a:t> et al., 2002; Stenchikov et al., 2002; Collins, 2004; </a:t>
            </a:r>
            <a:r>
              <a:rPr lang="en-US" sz="1800" dirty="0" err="1" smtClean="0"/>
              <a:t>Shindell</a:t>
            </a:r>
            <a:r>
              <a:rPr lang="en-US" sz="1800" dirty="0" smtClean="0"/>
              <a:t> et al., 2003, </a:t>
            </a:r>
            <a:r>
              <a:rPr lang="en-US" sz="1800" dirty="0" err="1" smtClean="0"/>
              <a:t>Shindell</a:t>
            </a:r>
            <a:r>
              <a:rPr lang="en-US" sz="1800" dirty="0" smtClean="0"/>
              <a:t> et al. 2004)</a:t>
            </a:r>
          </a:p>
          <a:p>
            <a:endParaRPr lang="en-US" sz="1800" dirty="0" smtClean="0"/>
          </a:p>
          <a:p>
            <a:r>
              <a:rPr lang="en-US" dirty="0" smtClean="0"/>
              <a:t>But multi-model studies (e.g. CMIP, CCMVal-2) have not produced a convincing picture...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 smtClean="0"/>
              <a:t>Top-down </a:t>
            </a:r>
            <a:r>
              <a:rPr lang="en-US" sz="2800" dirty="0" smtClean="0">
                <a:solidFill>
                  <a:srgbClr val="5EC5ED"/>
                </a:solidFill>
              </a:rPr>
              <a:t>mechanism</a:t>
            </a:r>
            <a:endParaRPr lang="en-US" sz="2800" dirty="0">
              <a:solidFill>
                <a:srgbClr val="5EC5E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sp>
        <p:nvSpPr>
          <p:cNvPr id="11" name="5-Point Star 10"/>
          <p:cNvSpPr/>
          <p:nvPr/>
        </p:nvSpPr>
        <p:spPr>
          <a:xfrm>
            <a:off x="0" y="1196752"/>
            <a:ext cx="467544" cy="44642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7" y="188640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C5ED"/>
                </a:solidFill>
              </a:rPr>
              <a:t>(e.g., Kodera, 1994; </a:t>
            </a:r>
            <a:r>
              <a:rPr lang="en-US" dirty="0" err="1" smtClean="0">
                <a:solidFill>
                  <a:srgbClr val="5EC5ED"/>
                </a:solidFill>
              </a:rPr>
              <a:t>Perlwitz</a:t>
            </a:r>
            <a:r>
              <a:rPr lang="en-US" dirty="0" smtClean="0">
                <a:solidFill>
                  <a:srgbClr val="5EC5ED"/>
                </a:solidFill>
              </a:rPr>
              <a:t> and Graf, 1995; </a:t>
            </a:r>
            <a:r>
              <a:rPr lang="en-US" dirty="0" err="1" smtClean="0">
                <a:solidFill>
                  <a:srgbClr val="5EC5ED"/>
                </a:solidFill>
              </a:rPr>
              <a:t>Robock</a:t>
            </a:r>
            <a:r>
              <a:rPr lang="en-US" dirty="0" smtClean="0">
                <a:solidFill>
                  <a:srgbClr val="5EC5ED"/>
                </a:solidFill>
              </a:rPr>
              <a:t> 2000; Stenchikov et al., 2002)  </a:t>
            </a:r>
            <a:endParaRPr lang="en-US" dirty="0">
              <a:solidFill>
                <a:srgbClr val="5EC5E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772" y="1835532"/>
            <a:ext cx="4050195" cy="50224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1131199"/>
            <a:ext cx="4264881" cy="36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76056" y="1547501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Schmidt et al., 2013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23160" y="908720"/>
            <a:ext cx="3405223" cy="4464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/>
              <a:t>Top-down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1131199"/>
            <a:ext cx="4264881" cy="36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76056" y="1547501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Schmidt et al., 2013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0" y="2564904"/>
            <a:ext cx="467544" cy="44642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3160" y="908720"/>
            <a:ext cx="3405223" cy="4464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772" y="3463501"/>
            <a:ext cx="4050195" cy="33944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3228077"/>
            <a:ext cx="2232247" cy="36299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5771" y="3364109"/>
            <a:ext cx="1414581" cy="32563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7" y="188640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C5ED"/>
                </a:solidFill>
              </a:rPr>
              <a:t>(e.g., Kodera, 1994; </a:t>
            </a:r>
            <a:r>
              <a:rPr lang="en-US" dirty="0" err="1" smtClean="0">
                <a:solidFill>
                  <a:srgbClr val="5EC5ED"/>
                </a:solidFill>
              </a:rPr>
              <a:t>Perlwitz</a:t>
            </a:r>
            <a:r>
              <a:rPr lang="en-US" dirty="0" smtClean="0">
                <a:solidFill>
                  <a:srgbClr val="5EC5ED"/>
                </a:solidFill>
              </a:rPr>
              <a:t> and Graf, 1995; </a:t>
            </a:r>
            <a:r>
              <a:rPr lang="en-US" dirty="0" err="1" smtClean="0">
                <a:solidFill>
                  <a:srgbClr val="5EC5ED"/>
                </a:solidFill>
              </a:rPr>
              <a:t>Robock</a:t>
            </a:r>
            <a:r>
              <a:rPr lang="en-US" dirty="0" smtClean="0">
                <a:solidFill>
                  <a:srgbClr val="5EC5ED"/>
                </a:solidFill>
              </a:rPr>
              <a:t> 2000; Stenchikov et al., 2002)  </a:t>
            </a:r>
            <a:endParaRPr lang="en-US" dirty="0">
              <a:solidFill>
                <a:srgbClr val="5EC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/>
              <a:t>Top-down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 bwMode="auto">
          <a:xfrm>
            <a:off x="4828616" y="1715930"/>
            <a:ext cx="3551300" cy="35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76056" y="5250381"/>
            <a:ext cx="3326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 1983, 1992: Kodera</a:t>
            </a:r>
            <a:r>
              <a:rPr lang="en-US" dirty="0" smtClean="0"/>
              <a:t>, 1995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0" y="4062698"/>
            <a:ext cx="467544" cy="44642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772" y="5020294"/>
            <a:ext cx="4050195" cy="18377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7" y="188640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C5ED"/>
                </a:solidFill>
              </a:rPr>
              <a:t>(e.g., Kodera, 1994; </a:t>
            </a:r>
            <a:r>
              <a:rPr lang="en-US" dirty="0" err="1" smtClean="0">
                <a:solidFill>
                  <a:srgbClr val="5EC5ED"/>
                </a:solidFill>
              </a:rPr>
              <a:t>Perlwitz</a:t>
            </a:r>
            <a:r>
              <a:rPr lang="en-US" dirty="0" smtClean="0">
                <a:solidFill>
                  <a:srgbClr val="5EC5ED"/>
                </a:solidFill>
              </a:rPr>
              <a:t> and Graf, 1995; </a:t>
            </a:r>
            <a:r>
              <a:rPr lang="en-US" dirty="0" err="1" smtClean="0">
                <a:solidFill>
                  <a:srgbClr val="5EC5ED"/>
                </a:solidFill>
              </a:rPr>
              <a:t>Robock</a:t>
            </a:r>
            <a:r>
              <a:rPr lang="en-US" dirty="0" smtClean="0">
                <a:solidFill>
                  <a:srgbClr val="5EC5ED"/>
                </a:solidFill>
              </a:rPr>
              <a:t> 2000; Stenchikov et al., 2002)  </a:t>
            </a:r>
            <a:endParaRPr lang="en-US" dirty="0">
              <a:solidFill>
                <a:srgbClr val="5EC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/>
              <a:t>Top-down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70256" y="5579948"/>
            <a:ext cx="404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Baldwin and Dunkerton</a:t>
            </a:r>
            <a:r>
              <a:rPr lang="en-US" dirty="0"/>
              <a:t>,</a:t>
            </a:r>
            <a:r>
              <a:rPr lang="en-US" dirty="0" smtClean="0"/>
              <a:t> 2001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779912" y="3264211"/>
            <a:ext cx="5346233" cy="2219902"/>
            <a:chOff x="4499992" y="2921474"/>
            <a:chExt cx="4455194" cy="1849918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7" r="17130"/>
            <a:stretch/>
          </p:blipFill>
          <p:spPr bwMode="auto">
            <a:xfrm>
              <a:off x="5138622" y="2924944"/>
              <a:ext cx="3453836" cy="18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6"/>
            <a:stretch/>
          </p:blipFill>
          <p:spPr bwMode="auto">
            <a:xfrm>
              <a:off x="8592457" y="2924944"/>
              <a:ext cx="362729" cy="18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691"/>
            <a:stretch/>
          </p:blipFill>
          <p:spPr bwMode="auto">
            <a:xfrm>
              <a:off x="4499992" y="2924944"/>
              <a:ext cx="638629" cy="18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63322" y="4437112"/>
              <a:ext cx="184742" cy="19026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61057" y="2921474"/>
              <a:ext cx="184742" cy="19026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04437" y="4494380"/>
              <a:ext cx="184742" cy="19026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6" name="5-Point Star 25"/>
          <p:cNvSpPr/>
          <p:nvPr/>
        </p:nvSpPr>
        <p:spPr>
          <a:xfrm>
            <a:off x="0" y="5574866"/>
            <a:ext cx="467544" cy="446422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967" y="188640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C5ED"/>
                </a:solidFill>
              </a:rPr>
              <a:t>(e.g., Kodera, 1994; </a:t>
            </a:r>
            <a:r>
              <a:rPr lang="en-US" dirty="0" err="1" smtClean="0">
                <a:solidFill>
                  <a:srgbClr val="5EC5ED"/>
                </a:solidFill>
              </a:rPr>
              <a:t>Perlwitz</a:t>
            </a:r>
            <a:r>
              <a:rPr lang="en-US" dirty="0" smtClean="0">
                <a:solidFill>
                  <a:srgbClr val="5EC5ED"/>
                </a:solidFill>
              </a:rPr>
              <a:t> and Graf, 1995; </a:t>
            </a:r>
            <a:r>
              <a:rPr lang="en-US" dirty="0" err="1" smtClean="0">
                <a:solidFill>
                  <a:srgbClr val="5EC5ED"/>
                </a:solidFill>
              </a:rPr>
              <a:t>Robock</a:t>
            </a:r>
            <a:r>
              <a:rPr lang="en-US" dirty="0" smtClean="0">
                <a:solidFill>
                  <a:srgbClr val="5EC5ED"/>
                </a:solidFill>
              </a:rPr>
              <a:t> 2000; Stenchikov et al., 2002)  </a:t>
            </a:r>
            <a:endParaRPr lang="en-US" dirty="0">
              <a:solidFill>
                <a:srgbClr val="5EC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188" y="188640"/>
            <a:ext cx="5905028" cy="576064"/>
          </a:xfrm>
        </p:spPr>
        <p:txBody>
          <a:bodyPr/>
          <a:lstStyle/>
          <a:p>
            <a:r>
              <a:rPr lang="en-US" sz="2800" dirty="0"/>
              <a:t>Top-down 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416" y="1196752"/>
            <a:ext cx="3617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Aerosol heating of tropical stratosphere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nhanced meridional T gradient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Anomalously strong polar winter </a:t>
            </a:r>
            <a:r>
              <a:rPr lang="en-US" sz="2000" dirty="0" smtClean="0"/>
              <a:t>vortex</a:t>
            </a:r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Downward propagation of positive NAM signal projects on surface NAO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7176" y="1995957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364109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736" y="5020293"/>
            <a:ext cx="0" cy="6409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60" y="322807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Thermal wind balance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Strat</a:t>
            </a:r>
            <a:r>
              <a:rPr lang="en-US" i="1" dirty="0" smtClean="0"/>
              <a:t>-trop</a:t>
            </a:r>
          </a:p>
          <a:p>
            <a:r>
              <a:rPr lang="en-US" i="1" dirty="0" smtClean="0"/>
              <a:t>coupling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19905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 consequence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6084168" y="3364109"/>
            <a:ext cx="2880320" cy="6409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6200000" flipV="1">
            <a:off x="5511696" y="4376490"/>
            <a:ext cx="748899" cy="3564396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03947" y="4565780"/>
            <a:ext cx="177046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6-Point Star 14"/>
          <p:cNvSpPr/>
          <p:nvPr/>
        </p:nvSpPr>
        <p:spPr>
          <a:xfrm>
            <a:off x="6624228" y="836885"/>
            <a:ext cx="936104" cy="719733"/>
          </a:xfrm>
          <a:prstGeom prst="star16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084168" y="2060848"/>
            <a:ext cx="2304256" cy="720080"/>
          </a:xfrm>
          <a:prstGeom prst="cloud">
            <a:avLst/>
          </a:prstGeom>
          <a:pattFill prst="pct20">
            <a:fgClr>
              <a:srgbClr val="FFC000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15" idx="7"/>
          </p:cNvCxnSpPr>
          <p:nvPr/>
        </p:nvCxnSpPr>
        <p:spPr>
          <a:xfrm>
            <a:off x="6913166" y="152922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556792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73206" y="1556792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17222" y="1484784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01198" y="278849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17222" y="2788495"/>
            <a:ext cx="179114" cy="7845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34247" y="37907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i="1" dirty="0" smtClean="0"/>
              <a:t> upward wave flux</a:t>
            </a:r>
            <a:endParaRPr lang="en-US" i="1" dirty="0"/>
          </a:p>
        </p:txBody>
      </p:sp>
      <p:cxnSp>
        <p:nvCxnSpPr>
          <p:cNvPr id="37" name="Curved Connector 36"/>
          <p:cNvCxnSpPr/>
          <p:nvPr/>
        </p:nvCxnSpPr>
        <p:spPr>
          <a:xfrm rot="10800000" flipV="1">
            <a:off x="4067945" y="2420888"/>
            <a:ext cx="1806463" cy="50405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87706" y="2131768"/>
            <a:ext cx="7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n-US" i="1" dirty="0" smtClean="0"/>
              <a:t> O</a:t>
            </a:r>
            <a:r>
              <a:rPr lang="en-US" i="1" baseline="-25000" dirty="0" smtClean="0"/>
              <a:t>3</a:t>
            </a:r>
            <a:endParaRPr lang="en-US" i="1" baseline="-25000" dirty="0"/>
          </a:p>
        </p:txBody>
      </p:sp>
      <p:pic>
        <p:nvPicPr>
          <p:cNvPr id="39" name="Picture 4" descr="Graf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r="4225" b="53739"/>
          <a:stretch/>
        </p:blipFill>
        <p:spPr bwMode="auto">
          <a:xfrm>
            <a:off x="6084168" y="4005064"/>
            <a:ext cx="2749443" cy="17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00192" y="3689742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Anomalous surface 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7" y="188640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C5ED"/>
                </a:solidFill>
              </a:rPr>
              <a:t>(e.g., Kodera, 1994; </a:t>
            </a:r>
            <a:r>
              <a:rPr lang="en-US" dirty="0" err="1" smtClean="0">
                <a:solidFill>
                  <a:srgbClr val="5EC5ED"/>
                </a:solidFill>
              </a:rPr>
              <a:t>Perlwitz</a:t>
            </a:r>
            <a:r>
              <a:rPr lang="en-US" dirty="0" smtClean="0">
                <a:solidFill>
                  <a:srgbClr val="5EC5ED"/>
                </a:solidFill>
              </a:rPr>
              <a:t> and Graf, 1995; </a:t>
            </a:r>
            <a:r>
              <a:rPr lang="en-US" dirty="0" err="1" smtClean="0">
                <a:solidFill>
                  <a:srgbClr val="5EC5ED"/>
                </a:solidFill>
              </a:rPr>
              <a:t>Robock</a:t>
            </a:r>
            <a:r>
              <a:rPr lang="en-US" dirty="0" smtClean="0">
                <a:solidFill>
                  <a:srgbClr val="5EC5ED"/>
                </a:solidFill>
              </a:rPr>
              <a:t> 2000; Stenchikov et al., 2002)  </a:t>
            </a:r>
            <a:endParaRPr lang="en-US" dirty="0">
              <a:solidFill>
                <a:srgbClr val="5EC5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CMIP5: post-volcanic composites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2739"/>
          <a:stretch>
            <a:fillRect/>
          </a:stretch>
        </p:blipFill>
        <p:spPr bwMode="auto">
          <a:xfrm>
            <a:off x="1490058" y="3717033"/>
            <a:ext cx="3354600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3546"/>
          <a:stretch>
            <a:fillRect/>
          </a:stretch>
        </p:blipFill>
        <p:spPr bwMode="auto">
          <a:xfrm>
            <a:off x="4796731" y="3717033"/>
            <a:ext cx="3297319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5344"/>
          <a:stretch>
            <a:fillRect/>
          </a:stretch>
        </p:blipFill>
        <p:spPr bwMode="auto">
          <a:xfrm>
            <a:off x="4796731" y="1291014"/>
            <a:ext cx="3131415" cy="242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51942"/>
          <a:stretch>
            <a:fillRect/>
          </a:stretch>
        </p:blipFill>
        <p:spPr bwMode="auto">
          <a:xfrm>
            <a:off x="1490058" y="1291014"/>
            <a:ext cx="3369974" cy="242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89153" y="134076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 eruptions</a:t>
            </a:r>
          </a:p>
          <a:p>
            <a:r>
              <a:rPr lang="en-US" sz="1200" dirty="0" smtClean="0"/>
              <a:t>n=18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1198493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 eruptions</a:t>
            </a:r>
          </a:p>
          <a:p>
            <a:r>
              <a:rPr lang="en-US" sz="1200" dirty="0" smtClean="0"/>
              <a:t>13 models</a:t>
            </a:r>
          </a:p>
          <a:p>
            <a:r>
              <a:rPr lang="en-US" sz="1200" dirty="0" smtClean="0"/>
              <a:t>72 members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3717032"/>
            <a:ext cx="103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 eruptions</a:t>
            </a:r>
          </a:p>
          <a:p>
            <a:r>
              <a:rPr lang="en-US" sz="1200" dirty="0" smtClean="0"/>
              <a:t>13 models</a:t>
            </a:r>
          </a:p>
          <a:p>
            <a:r>
              <a:rPr lang="en-US" sz="1200" dirty="0" smtClean="0"/>
              <a:t>72 members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9153" y="378904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eruptions</a:t>
            </a:r>
          </a:p>
          <a:p>
            <a:r>
              <a:rPr lang="en-US" sz="1200" dirty="0" smtClean="0"/>
              <a:t>n=8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63813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Driscoll et al. 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27687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level </a:t>
            </a:r>
          </a:p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725144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hPa</a:t>
            </a:r>
            <a:endParaRPr lang="en-US" dirty="0" smtClean="0"/>
          </a:p>
          <a:p>
            <a:r>
              <a:rPr lang="en-US" dirty="0" err="1" smtClean="0"/>
              <a:t>Geopotential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ar_Praesentation_PPT2007-alt-1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Geomar_Praesentation_PPT2007-alt-1</Template>
  <TotalTime>26458</TotalTime>
  <Words>1190</Words>
  <Application>Microsoft Office PowerPoint</Application>
  <PresentationFormat>On-screen Show (4:3)</PresentationFormat>
  <Paragraphs>280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Geomar_Praesentation_PPT2007-alt-1</vt:lpstr>
      <vt:lpstr>Default</vt:lpstr>
      <vt:lpstr>The dynamical response to volcanic eruptions: sensitivity of model results to prescribed aerosol forcing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Helmholtz-Zentrum für Ozeanforschung Kiel (Arial 45 pt)</dc:title>
  <dc:creator>ifm-gast</dc:creator>
  <dc:description>Template: 2011-11-17</dc:description>
  <cp:lastModifiedBy>Matthew Toohey</cp:lastModifiedBy>
  <cp:revision>179</cp:revision>
  <dcterms:created xsi:type="dcterms:W3CDTF">2012-12-14T21:36:44Z</dcterms:created>
  <dcterms:modified xsi:type="dcterms:W3CDTF">2013-10-30T12:30:13Z</dcterms:modified>
</cp:coreProperties>
</file>