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73" r:id="rId4"/>
    <p:sldId id="283" r:id="rId5"/>
    <p:sldId id="272" r:id="rId6"/>
    <p:sldId id="274" r:id="rId7"/>
    <p:sldId id="275" r:id="rId8"/>
    <p:sldId id="282" r:id="rId9"/>
    <p:sldId id="281" r:id="rId10"/>
    <p:sldId id="285" r:id="rId11"/>
    <p:sldId id="286" r:id="rId12"/>
    <p:sldId id="287" r:id="rId13"/>
    <p:sldId id="288" r:id="rId14"/>
    <p:sldId id="297" r:id="rId15"/>
    <p:sldId id="300" r:id="rId16"/>
    <p:sldId id="304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33"/>
    <a:srgbClr val="FF00FF"/>
    <a:srgbClr val="0000FF"/>
    <a:srgbClr val="FFB4B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2BC1-C6D5-452E-B1C6-FABA4014842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FEE9-1D9F-48E4-9B64-9E516F48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391572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Insights into 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sulfur transport to the stratosphere from past and future aircraft campaigns in the tropics</a:t>
            </a:r>
          </a:p>
          <a:p>
            <a:endParaRPr lang="en-US" b="1" dirty="0" smtClean="0">
              <a:latin typeface="Arial Rounded MT Bold" pitchFamily="34" charset="0"/>
            </a:endParaRPr>
          </a:p>
          <a:p>
            <a:endParaRPr lang="en-US" b="1" dirty="0" smtClean="0">
              <a:latin typeface="Arial Rounded MT Bold" pitchFamily="34" charset="0"/>
            </a:endParaRPr>
          </a:p>
          <a:p>
            <a:endParaRPr lang="en-US" b="1" dirty="0" smtClean="0">
              <a:latin typeface="Arial Rounded MT Bold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de-DE" dirty="0" smtClean="0">
                <a:latin typeface="Arial Rounded MT Bold" pitchFamily="34" charset="0"/>
              </a:rPr>
              <a:t>Marc von Hobe</a:t>
            </a:r>
            <a:r>
              <a:rPr lang="de-DE" baseline="30000" dirty="0" smtClean="0">
                <a:latin typeface="Arial Rounded MT Bold" pitchFamily="34" charset="0"/>
              </a:rPr>
              <a:t>1</a:t>
            </a:r>
            <a:r>
              <a:rPr lang="de-DE" dirty="0" smtClean="0">
                <a:latin typeface="Arial Rounded MT Bold" pitchFamily="34" charset="0"/>
              </a:rPr>
              <a:t>, Nicole Spelten</a:t>
            </a:r>
            <a:r>
              <a:rPr lang="de-DE" baseline="30000" dirty="0" smtClean="0">
                <a:latin typeface="Arial Rounded MT Bold" pitchFamily="34" charset="0"/>
              </a:rPr>
              <a:t>1</a:t>
            </a:r>
            <a:r>
              <a:rPr lang="de-DE" dirty="0" smtClean="0">
                <a:latin typeface="Arial Rounded MT Bold" pitchFamily="34" charset="0"/>
              </a:rPr>
              <a:t>, </a:t>
            </a:r>
            <a:r>
              <a:rPr lang="en-US" dirty="0" smtClean="0">
                <a:latin typeface="Arial Rounded MT Bold" pitchFamily="34" charset="0"/>
              </a:rPr>
              <a:t>Hans </a:t>
            </a:r>
            <a:r>
              <a:rPr lang="en-US" dirty="0" err="1" smtClean="0">
                <a:latin typeface="Arial Rounded MT Bold" pitchFamily="34" charset="0"/>
              </a:rPr>
              <a:t>Schlager</a:t>
            </a:r>
            <a:r>
              <a:rPr lang="de-DE" baseline="30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, Frank Arnold</a:t>
            </a:r>
            <a:r>
              <a:rPr lang="de-DE" baseline="30000" dirty="0" smtClean="0">
                <a:latin typeface="Arial Rounded MT Bold" pitchFamily="34" charset="0"/>
              </a:rPr>
              <a:t>2,3</a:t>
            </a:r>
            <a:r>
              <a:rPr lang="en-US" dirty="0" smtClean="0">
                <a:latin typeface="Arial Rounded MT Bold" pitchFamily="34" charset="0"/>
              </a:rPr>
              <a:t>,</a:t>
            </a:r>
          </a:p>
          <a:p>
            <a:pPr algn="ctr"/>
            <a:r>
              <a:rPr lang="en-US" dirty="0" err="1" smtClean="0">
                <a:latin typeface="Arial Rounded MT Bold" pitchFamily="34" charset="0"/>
              </a:rPr>
              <a:t>Alexey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Ulanovski</a:t>
            </a:r>
            <a:r>
              <a:rPr lang="de-DE" baseline="30000" dirty="0" smtClean="0">
                <a:latin typeface="Arial Rounded MT Bold" pitchFamily="34" charset="0"/>
              </a:rPr>
              <a:t>4</a:t>
            </a:r>
            <a:r>
              <a:rPr lang="en-US" dirty="0" smtClean="0">
                <a:latin typeface="Arial Rounded MT Bold" pitchFamily="34" charset="0"/>
              </a:rPr>
              <a:t>, Vladimir </a:t>
            </a:r>
            <a:r>
              <a:rPr lang="en-US" dirty="0" err="1" smtClean="0">
                <a:latin typeface="Arial Rounded MT Bold" pitchFamily="34" charset="0"/>
              </a:rPr>
              <a:t>Yushkov</a:t>
            </a:r>
            <a:r>
              <a:rPr lang="de-DE" baseline="30000" dirty="0" smtClean="0">
                <a:latin typeface="Arial Rounded MT Bold" pitchFamily="34" charset="0"/>
              </a:rPr>
              <a:t>4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Fabrizio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Ravegnani</a:t>
            </a:r>
            <a:r>
              <a:rPr lang="de-DE" baseline="30000" dirty="0" smtClean="0">
                <a:latin typeface="Arial Rounded MT Bold" pitchFamily="34" charset="0"/>
              </a:rPr>
              <a:t>5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de-DE" dirty="0" smtClean="0">
              <a:latin typeface="Arial Rounded MT Bold" pitchFamily="34" charset="0"/>
            </a:endParaRPr>
          </a:p>
          <a:p>
            <a:endParaRPr lang="de-DE" dirty="0" smtClean="0">
              <a:latin typeface="Arial Rounded MT Bold" pitchFamily="34" charset="0"/>
            </a:endParaRPr>
          </a:p>
          <a:p>
            <a:endParaRPr lang="de-DE" dirty="0" smtClean="0">
              <a:latin typeface="Arial Rounded MT Bold" pitchFamily="34" charset="0"/>
            </a:endParaRPr>
          </a:p>
          <a:p>
            <a:endParaRPr lang="de-DE" dirty="0" smtClean="0">
              <a:latin typeface="Arial Rounded MT Bold" pitchFamily="34" charset="0"/>
            </a:endParaRPr>
          </a:p>
          <a:p>
            <a:pPr marL="271463"/>
            <a:r>
              <a:rPr lang="de-DE" sz="1400" baseline="30000" dirty="0" smtClean="0">
                <a:latin typeface="Arial Rounded MT Bold" pitchFamily="34" charset="0"/>
              </a:rPr>
              <a:t>1</a:t>
            </a:r>
            <a:r>
              <a:rPr lang="de-DE" sz="1400" dirty="0" smtClean="0">
                <a:latin typeface="Arial Rounded MT Bold" pitchFamily="34" charset="0"/>
              </a:rPr>
              <a:t>Forschungszentrum Jülich GmbH, Institut für Energie- und Klimaforschung - </a:t>
            </a:r>
            <a:r>
              <a:rPr lang="en-US" sz="1400" dirty="0" err="1" smtClean="0">
                <a:latin typeface="Arial Rounded MT Bold" pitchFamily="34" charset="0"/>
              </a:rPr>
              <a:t>Stratosphäre</a:t>
            </a:r>
            <a:r>
              <a:rPr lang="en-US" sz="1400" dirty="0" smtClean="0">
                <a:latin typeface="Arial Rounded MT Bold" pitchFamily="34" charset="0"/>
              </a:rPr>
              <a:t> (IEK-7)</a:t>
            </a:r>
          </a:p>
          <a:p>
            <a:pPr marL="271463"/>
            <a:r>
              <a:rPr lang="de-DE" sz="1400" baseline="30000" dirty="0" smtClean="0">
                <a:latin typeface="Arial Rounded MT Bold" pitchFamily="34" charset="0"/>
              </a:rPr>
              <a:t>2</a:t>
            </a:r>
            <a:r>
              <a:rPr lang="de-DE" sz="1400" dirty="0" smtClean="0">
                <a:latin typeface="Arial Rounded MT Bold" pitchFamily="34" charset="0"/>
              </a:rPr>
              <a:t>Institut für Physik der Atmosphäre, DLR Oberpfaffenhofen, Germany</a:t>
            </a:r>
          </a:p>
          <a:p>
            <a:pPr marL="271463"/>
            <a:r>
              <a:rPr lang="de-DE" sz="1400" baseline="30000" dirty="0" smtClean="0">
                <a:latin typeface="Arial Rounded MT Bold" pitchFamily="34" charset="0"/>
              </a:rPr>
              <a:t>3</a:t>
            </a:r>
            <a:r>
              <a:rPr lang="en-US" sz="1400" dirty="0" smtClean="0">
                <a:latin typeface="Arial Rounded MT Bold" pitchFamily="34" charset="0"/>
              </a:rPr>
              <a:t>Max-Planck-Institute of Nuclear Physics, Atmospheric Physics Division, Heidelberg, Germany</a:t>
            </a:r>
          </a:p>
          <a:p>
            <a:pPr marL="271463"/>
            <a:r>
              <a:rPr lang="de-DE" sz="1400" baseline="30000" dirty="0" smtClean="0">
                <a:latin typeface="Arial Rounded MT Bold" pitchFamily="34" charset="0"/>
              </a:rPr>
              <a:t>4</a:t>
            </a:r>
            <a:r>
              <a:rPr lang="en-US" sz="1400" dirty="0" smtClean="0">
                <a:latin typeface="Arial Rounded MT Bold" pitchFamily="34" charset="0"/>
              </a:rPr>
              <a:t>Central </a:t>
            </a:r>
            <a:r>
              <a:rPr lang="en-US" sz="1400" dirty="0" err="1" smtClean="0">
                <a:latin typeface="Arial Rounded MT Bold" pitchFamily="34" charset="0"/>
              </a:rPr>
              <a:t>Aerological</a:t>
            </a:r>
            <a:r>
              <a:rPr lang="en-US" sz="1400" dirty="0" smtClean="0">
                <a:latin typeface="Arial Rounded MT Bold" pitchFamily="34" charset="0"/>
              </a:rPr>
              <a:t> Observatory, </a:t>
            </a:r>
            <a:r>
              <a:rPr lang="en-US" sz="1400" dirty="0" err="1" smtClean="0">
                <a:latin typeface="Arial Rounded MT Bold" pitchFamily="34" charset="0"/>
              </a:rPr>
              <a:t>Dolgoprudny</a:t>
            </a:r>
            <a:r>
              <a:rPr lang="en-US" sz="1400" dirty="0" smtClean="0">
                <a:latin typeface="Arial Rounded MT Bold" pitchFamily="34" charset="0"/>
              </a:rPr>
              <a:t>, </a:t>
            </a:r>
            <a:r>
              <a:rPr lang="en-US" sz="1400" dirty="0" err="1" smtClean="0">
                <a:latin typeface="Arial Rounded MT Bold" pitchFamily="34" charset="0"/>
              </a:rPr>
              <a:t>Moskow</a:t>
            </a:r>
            <a:r>
              <a:rPr lang="en-US" sz="1400" dirty="0" smtClean="0">
                <a:latin typeface="Arial Rounded MT Bold" pitchFamily="34" charset="0"/>
              </a:rPr>
              <a:t> Region, Russia</a:t>
            </a:r>
          </a:p>
          <a:p>
            <a:pPr marL="271463"/>
            <a:r>
              <a:rPr lang="de-DE" sz="1400" baseline="30000" dirty="0" smtClean="0">
                <a:latin typeface="Arial Rounded MT Bold" pitchFamily="34" charset="0"/>
              </a:rPr>
              <a:t>5</a:t>
            </a:r>
            <a:r>
              <a:rPr lang="en-US" sz="1400" dirty="0" smtClean="0">
                <a:latin typeface="Arial Rounded MT Bold" pitchFamily="34" charset="0"/>
              </a:rPr>
              <a:t>Institute of Atmospheric Science and Climate, ISAC-CNR, Rome, Italy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5" name="Picture 33" descr="logo_699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116632"/>
            <a:ext cx="2592288" cy="8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ozone-sec.ch.cam.ac.uk/scout_o3/images/logo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872208" cy="101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67544" y="116632"/>
            <a:ext cx="82809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Are “low” SO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mixing ratios observed during SCOUT-O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climatological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MONITORING Station in W. Pacific as part of </a:t>
            </a:r>
            <a:r>
              <a:rPr lang="en-GB" b="1" dirty="0" err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StratoCLIM</a:t>
            </a:r>
            <a:endParaRPr lang="en-GB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5536" y="980728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Possible sulfur sources in OH-Hole air masses</a:t>
            </a:r>
          </a:p>
          <a:p>
            <a:pPr algn="ctr">
              <a:spcAft>
                <a:spcPts val="1200"/>
              </a:spcAft>
            </a:pP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Ship emissions (e.g. </a:t>
            </a:r>
            <a:r>
              <a:rPr lang="en-GB" sz="1600" b="1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Capaldo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et al., </a:t>
            </a:r>
            <a:r>
              <a:rPr lang="de-DE" sz="1600" b="1" i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Nature</a:t>
            </a:r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, 1999) ?</a:t>
            </a:r>
            <a:endParaRPr lang="en-GB" sz="1600" b="1" dirty="0" smtClean="0">
              <a:solidFill>
                <a:schemeClr val="bg1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Volcanic </a:t>
            </a:r>
            <a:r>
              <a:rPr lang="en-GB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outgassing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(“ring of fire”)</a:t>
            </a: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contains H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O, halogens, aerosols, etc.:</a:t>
            </a:r>
          </a:p>
          <a:p>
            <a:pPr marL="804863">
              <a:spcAft>
                <a:spcPts val="600"/>
              </a:spcAft>
            </a:pPr>
            <a:r>
              <a:rPr lang="en-GB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different chemistry!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0" y="2998693"/>
            <a:ext cx="9108505" cy="3763024"/>
            <a:chOff x="0" y="2998693"/>
            <a:chExt cx="9108505" cy="3763024"/>
          </a:xfrm>
        </p:grpSpPr>
        <p:sp>
          <p:nvSpPr>
            <p:cNvPr id="7" name="Rechteck 6"/>
            <p:cNvSpPr/>
            <p:nvPr/>
          </p:nvSpPr>
          <p:spPr>
            <a:xfrm>
              <a:off x="0" y="2998693"/>
              <a:ext cx="51125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Oppenheimer et al., </a:t>
              </a:r>
              <a:r>
                <a:rPr lang="de-DE" i="1" dirty="0" smtClean="0">
                  <a:latin typeface="Arial" pitchFamily="34" charset="0"/>
                  <a:cs typeface="Arial" pitchFamily="34" charset="0"/>
                </a:rPr>
                <a:t>GRL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, 1998: </a:t>
              </a:r>
            </a:p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SO</a:t>
              </a:r>
              <a:r>
                <a:rPr lang="de-DE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loss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rates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in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volcanic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plumes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emissions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7221"/>
            <a:stretch>
              <a:fillRect/>
            </a:stretch>
          </p:blipFill>
          <p:spPr bwMode="auto">
            <a:xfrm>
              <a:off x="4716017" y="4797152"/>
              <a:ext cx="4392488" cy="196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3911283"/>
              <a:ext cx="3983471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9"/>
            <p:cNvSpPr/>
            <p:nvPr/>
          </p:nvSpPr>
          <p:spPr>
            <a:xfrm rot="5400000">
              <a:off x="4054451" y="4907930"/>
              <a:ext cx="910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lifetimes</a:t>
              </a:r>
              <a:endPara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928748" y="3861048"/>
              <a:ext cx="715260" cy="2226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600"/>
                </a:spcAft>
              </a:pPr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1.7 min</a:t>
              </a:r>
            </a:p>
            <a:p>
              <a:pPr>
                <a:spcAft>
                  <a:spcPts val="1600"/>
                </a:spcAft>
              </a:pPr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17 min</a:t>
              </a:r>
            </a:p>
            <a:p>
              <a:pPr>
                <a:spcAft>
                  <a:spcPts val="1600"/>
                </a:spcAft>
              </a:pPr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2.5 h</a:t>
              </a:r>
            </a:p>
            <a:p>
              <a:pPr>
                <a:spcAft>
                  <a:spcPts val="1600"/>
                </a:spcAft>
              </a:pPr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 d</a:t>
              </a:r>
            </a:p>
            <a:p>
              <a:pPr>
                <a:spcAft>
                  <a:spcPts val="1600"/>
                </a:spcAft>
              </a:pPr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11 d</a:t>
              </a:r>
            </a:p>
            <a:p>
              <a:pPr>
                <a:spcAft>
                  <a:spcPts val="1600"/>
                </a:spcAft>
              </a:pPr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115 d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364088" y="2204864"/>
            <a:ext cx="3622626" cy="2392204"/>
            <a:chOff x="5364088" y="2204864"/>
            <a:chExt cx="3622626" cy="2392204"/>
          </a:xfrm>
        </p:grpSpPr>
        <p:pic>
          <p:nvPicPr>
            <p:cNvPr id="13" name="Grafik 12" descr="badadha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088" y="2204864"/>
              <a:ext cx="3602056" cy="2392204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7452320" y="4293096"/>
              <a:ext cx="15343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Photo</a:t>
              </a:r>
              <a:r>
                <a:rPr lang="de-DE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Markus Rex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67544" y="116632"/>
            <a:ext cx="82809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Are “low” SO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mixing ratios observed during SCOUT-O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climatological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MONITORING Station in W. Pacific as part of </a:t>
            </a:r>
            <a:r>
              <a:rPr lang="en-GB" b="1" dirty="0" err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StratoCLIM</a:t>
            </a:r>
            <a:endParaRPr lang="en-GB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5536" y="9807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Possible sulfur sources in OH-Hole air masses</a:t>
            </a:r>
          </a:p>
          <a:p>
            <a:pPr algn="ctr">
              <a:spcAft>
                <a:spcPts val="1200"/>
              </a:spcAft>
            </a:pP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Ship emissions (e.g. </a:t>
            </a:r>
            <a:r>
              <a:rPr lang="en-GB" sz="1600" b="1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Capaldo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et al., </a:t>
            </a:r>
            <a:r>
              <a:rPr lang="de-DE" sz="1600" b="1" i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Nature</a:t>
            </a:r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, 1999) ?</a:t>
            </a:r>
            <a:endParaRPr lang="en-GB" sz="1600" b="1" dirty="0" smtClean="0">
              <a:solidFill>
                <a:schemeClr val="bg1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Volcanic </a:t>
            </a:r>
            <a:r>
              <a:rPr lang="en-GB" sz="1600" b="1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outgassing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(“ring of fire”)</a:t>
            </a:r>
          </a:p>
          <a:p>
            <a:pPr algn="ctr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Marine emissions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7112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95536" y="5085184"/>
            <a:ext cx="45365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Surface DMS flux from Kettle and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Andreae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b="1" i="1" dirty="0" smtClean="0">
                <a:latin typeface="Arial" pitchFamily="34" charset="0"/>
                <a:cs typeface="Arial" pitchFamily="34" charset="0"/>
              </a:rPr>
              <a:t>JGR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, 2000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9512" y="537321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~ 1 </a:t>
            </a:r>
            <a:r>
              <a:rPr lang="en-GB" sz="1600" b="1" dirty="0" err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Tg</a:t>
            </a:r>
            <a:r>
              <a:rPr lang="en-GB" sz="16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S from tropical Pacific over 4 months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9664"/>
            <a:ext cx="4090428" cy="23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364088" y="508518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Simulated DMS surface mixing ratios</a:t>
            </a:r>
          </a:p>
          <a:p>
            <a:pPr algn="ct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ppt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from Boucher et al., ACP, 2003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93594" y="6021288"/>
            <a:ext cx="6878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  <a:cs typeface="Arial" pitchFamily="34" charset="0"/>
                <a:sym typeface="Wingdings" pitchFamily="2" charset="2"/>
              </a:rPr>
              <a:t>Consistent with SO</a:t>
            </a:r>
            <a:r>
              <a:rPr lang="en-GB" sz="2400" b="1" baseline="-25000" dirty="0" smtClean="0">
                <a:latin typeface="Comic Sans MS" pitchFamily="66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2400" b="1" dirty="0" smtClean="0">
                <a:latin typeface="Comic Sans MS" pitchFamily="66" charset="0"/>
                <a:cs typeface="Arial" pitchFamily="34" charset="0"/>
                <a:sym typeface="Wingdings" pitchFamily="2" charset="2"/>
              </a:rPr>
              <a:t> observed during SCOUT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planned for S. Asia in boreal summer 2015</a:t>
            </a:r>
            <a:endParaRPr lang="en-GB" sz="2400" b="1" dirty="0">
              <a:solidFill>
                <a:srgbClr val="004AAC"/>
              </a:solidFill>
              <a:latin typeface="Comic Sans MS" pitchFamily="66" charset="0"/>
            </a:endParaRPr>
          </a:p>
        </p:txBody>
      </p:sp>
      <p:pic>
        <p:nvPicPr>
          <p:cNvPr id="3" name="Picture 2" descr="monso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"/>
          <a:stretch>
            <a:fillRect/>
          </a:stretch>
        </p:blipFill>
        <p:spPr bwMode="auto">
          <a:xfrm>
            <a:off x="161279" y="908720"/>
            <a:ext cx="54908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</a:t>
            </a:r>
            <a:r>
              <a:rPr lang="en-GB" sz="2400" b="1" dirty="0" err="1" smtClean="0">
                <a:solidFill>
                  <a:srgbClr val="004AAC"/>
                </a:solidFill>
                <a:latin typeface="Comic Sans MS" pitchFamily="66" charset="0"/>
              </a:rPr>
              <a:t>StratoCLIM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652120" y="1340768"/>
            <a:ext cx="33488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The Asian Monsoon Anticyclone</a:t>
            </a:r>
          </a:p>
          <a:p>
            <a:pPr>
              <a:spcAft>
                <a:spcPts val="600"/>
              </a:spcAft>
            </a:pPr>
            <a:r>
              <a:rPr lang="en-GB" sz="1600" b="1" dirty="0" smtClean="0">
                <a:latin typeface="Comic Sans MS" pitchFamily="66" charset="0"/>
              </a:rPr>
              <a:t>is a major transport pathway for air from the troposphere to the stratosphere.</a:t>
            </a:r>
          </a:p>
          <a:p>
            <a:r>
              <a:rPr lang="en-GB" sz="1600" b="1" dirty="0" smtClean="0">
                <a:latin typeface="Comic Sans MS" pitchFamily="66" charset="0"/>
              </a:rPr>
              <a:t>In particular, air from highly polluted source regions can be lifted into the stratosphere.</a:t>
            </a:r>
            <a:endParaRPr lang="en-US" sz="1600" dirty="0"/>
          </a:p>
        </p:txBody>
      </p:sp>
      <p:pic>
        <p:nvPicPr>
          <p:cNvPr id="8" name="Picture 334" descr="D:\Vortrag_ICG1\Die Gesphysica hebt a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7898" t="40406" r="42032" b="44550"/>
          <a:stretch>
            <a:fillRect/>
          </a:stretch>
        </p:blipFill>
        <p:spPr bwMode="auto">
          <a:xfrm>
            <a:off x="230317" y="3717032"/>
            <a:ext cx="5968554" cy="29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084168" y="3717032"/>
            <a:ext cx="2799677" cy="297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</a:t>
            </a:r>
            <a:r>
              <a:rPr lang="en-GB" sz="2400" b="1" dirty="0" err="1" smtClean="0">
                <a:solidFill>
                  <a:srgbClr val="004AAC"/>
                </a:solidFill>
                <a:latin typeface="Comic Sans MS" pitchFamily="66" charset="0"/>
              </a:rPr>
              <a:t>StratoCLIM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0" y="764704"/>
            <a:ext cx="9144000" cy="3614048"/>
            <a:chOff x="0" y="1052736"/>
            <a:chExt cx="9144000" cy="3614048"/>
          </a:xfrm>
        </p:grpSpPr>
        <p:pic>
          <p:nvPicPr>
            <p:cNvPr id="17" name="Picture 2" descr="Figure 3"/>
            <p:cNvPicPr>
              <a:picLocks noChangeAspect="1" noChangeArrowheads="1"/>
            </p:cNvPicPr>
            <p:nvPr/>
          </p:nvPicPr>
          <p:blipFill>
            <a:blip r:embed="rId2" cstate="print"/>
            <a:srcRect b="45559"/>
            <a:stretch>
              <a:fillRect/>
            </a:stretch>
          </p:blipFill>
          <p:spPr bwMode="auto">
            <a:xfrm>
              <a:off x="1691680" y="1628800"/>
              <a:ext cx="6192688" cy="2288914"/>
            </a:xfrm>
            <a:prstGeom prst="rect">
              <a:avLst/>
            </a:prstGeom>
            <a:noFill/>
          </p:spPr>
        </p:pic>
        <p:pic>
          <p:nvPicPr>
            <p:cNvPr id="16" name="Picture 2" descr="Figure 1"/>
            <p:cNvPicPr>
              <a:picLocks noChangeAspect="1" noChangeArrowheads="1"/>
            </p:cNvPicPr>
            <p:nvPr/>
          </p:nvPicPr>
          <p:blipFill>
            <a:blip r:embed="rId3" cstate="print"/>
            <a:srcRect l="49731" b="58411"/>
            <a:stretch>
              <a:fillRect/>
            </a:stretch>
          </p:blipFill>
          <p:spPr bwMode="auto">
            <a:xfrm>
              <a:off x="893055" y="1628800"/>
              <a:ext cx="3933464" cy="1884171"/>
            </a:xfrm>
            <a:prstGeom prst="rect">
              <a:avLst/>
            </a:prstGeom>
            <a:noFill/>
          </p:spPr>
        </p:pic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" y="1052736"/>
              <a:ext cx="9143999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Vernier et al., GRL, 2011</a:t>
              </a:r>
            </a:p>
            <a:p>
              <a:pPr algn="ctr"/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“Asian Tropopause Aerosol Layer (ATAL)” </a:t>
              </a:r>
              <a:r>
                <a:rPr lang="de-DE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detected</a:t>
              </a:r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by</a:t>
              </a:r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CALIPSO </a:t>
              </a:r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0" y="4005064"/>
              <a:ext cx="9144000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US" sz="1600" b="1" u="sng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Sources</a:t>
              </a:r>
              <a:r>
                <a:rPr lang="en-US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: Sulfur pollution, small dust particles, soot, organics</a:t>
              </a:r>
            </a:p>
            <a:p>
              <a:pPr lvl="0" algn="ctr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 Need for in-situ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characterisation</a:t>
              </a:r>
              <a:endPara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467544" y="479715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Comprehensive analysis of aerosol microphysical properties and chemical composition during </a:t>
            </a:r>
            <a:r>
              <a:rPr lang="en-US" b="1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StratoCLIM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COPAS (University/MPI Mainz)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Impactor probe and analysis (Univ./MPI Mainz and TU Darmstadt)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New aerosol mass spectrometers (MPI Mainz)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</a:t>
            </a:r>
            <a:r>
              <a:rPr lang="en-GB" sz="2400" b="1" dirty="0" err="1" smtClean="0">
                <a:solidFill>
                  <a:srgbClr val="004AAC"/>
                </a:solidFill>
                <a:latin typeface="Comic Sans MS" pitchFamily="66" charset="0"/>
              </a:rPr>
              <a:t>StratoCLIM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1484784"/>
            <a:ext cx="842493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b="1" u="sng" dirty="0" smtClean="0">
                <a:latin typeface="Comic Sans MS" pitchFamily="66" charset="0"/>
                <a:cs typeface="Arial" pitchFamily="34" charset="0"/>
              </a:rPr>
              <a:t>(Asian) SO</a:t>
            </a:r>
            <a:r>
              <a:rPr lang="en-US" sz="2000" b="1" u="sng" baseline="-25000" dirty="0" smtClean="0">
                <a:latin typeface="Comic Sans MS" pitchFamily="66" charset="0"/>
                <a:cs typeface="Arial" pitchFamily="34" charset="0"/>
              </a:rPr>
              <a:t>2</a:t>
            </a:r>
            <a:r>
              <a:rPr lang="en-US" sz="2000" b="1" u="sng" dirty="0" smtClean="0">
                <a:latin typeface="Comic Sans MS" pitchFamily="66" charset="0"/>
                <a:cs typeface="Arial" pitchFamily="34" charset="0"/>
              </a:rPr>
              <a:t> pollution as a source of stratospheric sulfur</a:t>
            </a:r>
          </a:p>
          <a:p>
            <a:pPr marL="533400" indent="-358775"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Can we observe elevated SO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from pollution in the stratosphere?</a:t>
            </a:r>
          </a:p>
          <a:p>
            <a:pPr marL="533400" indent="-358775"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What are the transport pathways?</a:t>
            </a:r>
          </a:p>
          <a:p>
            <a:pPr marL="533400" indent="-358775"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How much SO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can “survive” convective transport?</a:t>
            </a:r>
          </a:p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Measurements of SO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and H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SO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during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StratoCLIM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by DLR</a:t>
            </a:r>
          </a:p>
          <a:p>
            <a:pPr algn="ctr">
              <a:spcAft>
                <a:spcPts val="1200"/>
              </a:spcAft>
            </a:pPr>
            <a:endParaRPr lang="en-US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200" b="1" i="1" dirty="0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Also see talks by Hans </a:t>
            </a:r>
            <a:r>
              <a:rPr lang="en-US" sz="2200" b="1" i="1" dirty="0" err="1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Schlager</a:t>
            </a:r>
            <a:r>
              <a:rPr lang="en-US" sz="2200" b="1" i="1" dirty="0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 and </a:t>
            </a:r>
            <a:r>
              <a:rPr lang="en-US" sz="2200" b="1" i="1" dirty="0" err="1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Anke</a:t>
            </a:r>
            <a:r>
              <a:rPr lang="en-US" sz="2200" b="1" i="1" dirty="0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Roiger</a:t>
            </a:r>
            <a:r>
              <a:rPr lang="en-US" sz="2200" b="1" i="1" dirty="0" smtClean="0">
                <a:solidFill>
                  <a:srgbClr val="660033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1052736"/>
            <a:ext cx="84249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Crutzen</a:t>
            </a:r>
            <a:r>
              <a:rPr lang="en-US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GRL, 1976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	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background 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Junge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layer thought to be sustained by COS</a:t>
            </a:r>
            <a:endParaRPr lang="en-US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Some estimates of OCS flux to the stratosphere (all in </a:t>
            </a:r>
            <a:r>
              <a:rPr lang="en-US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Tg</a:t>
            </a:r>
            <a:r>
              <a:rPr lang="en-US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 a</a:t>
            </a:r>
            <a:r>
              <a:rPr lang="en-US" b="1" u="sng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lang="en-US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631825"/>
            <a:r>
              <a:rPr lang="en-US" sz="1600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Turco</a:t>
            </a:r>
            <a:r>
              <a:rPr lang="en-US" sz="1600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et al., Nature, 1980:		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0.15 </a:t>
            </a:r>
            <a:r>
              <a:rPr lang="en-US" sz="1600" b="1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Tg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S/yr</a:t>
            </a:r>
          </a:p>
          <a:p>
            <a:pPr marL="631825"/>
            <a:r>
              <a:rPr lang="en-US" sz="1600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Chin and Davies, JGR, 1995:		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0.03 – 0.17 </a:t>
            </a:r>
            <a:r>
              <a:rPr lang="en-US" sz="1600" b="1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Tg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S/yr</a:t>
            </a:r>
            <a:endParaRPr lang="en-US" sz="1600" b="1" i="1" dirty="0" smtClean="0">
              <a:solidFill>
                <a:srgbClr val="1700A4"/>
              </a:solidFill>
              <a:latin typeface="Arial" pitchFamily="34" charset="0"/>
              <a:cs typeface="Arial" pitchFamily="34" charset="0"/>
            </a:endParaRPr>
          </a:p>
          <a:p>
            <a:pPr marL="631825"/>
            <a:r>
              <a:rPr lang="en-US" sz="1600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Kjellström</a:t>
            </a:r>
            <a:r>
              <a:rPr lang="en-US" sz="1600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et al., J. Atm. Chem., 1998:	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0.013 </a:t>
            </a:r>
            <a:r>
              <a:rPr lang="en-US" sz="1600" b="1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Tg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S/yr</a:t>
            </a:r>
          </a:p>
          <a:p>
            <a:pPr marL="631825"/>
            <a:r>
              <a:rPr lang="en-US" sz="1600" i="1" dirty="0" smtClean="0">
                <a:solidFill>
                  <a:srgbClr val="1700A4"/>
                </a:solidFill>
                <a:latin typeface="Arial" pitchFamily="34" charset="0"/>
                <a:cs typeface="Arial" pitchFamily="34" charset="0"/>
              </a:rPr>
              <a:t>Barkley et al., GRL, 2008:		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0.034 – 0.066 </a:t>
            </a:r>
            <a:r>
              <a:rPr lang="en-US" sz="1600" b="1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Tg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S/yr</a:t>
            </a:r>
          </a:p>
          <a:p>
            <a:pPr marL="631825"/>
            <a:r>
              <a:rPr lang="en-US" sz="1600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Brühl</a:t>
            </a:r>
            <a:r>
              <a:rPr lang="en-US" sz="1600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et al., ACP, 2012:			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0.15 </a:t>
            </a:r>
            <a:r>
              <a:rPr lang="en-US" sz="1600" b="1" i="1" dirty="0" err="1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Tg</a:t>
            </a:r>
            <a:r>
              <a:rPr lang="en-US" sz="1600" b="1" i="1" dirty="0" smtClean="0">
                <a:solidFill>
                  <a:srgbClr val="1700A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S/yr</a:t>
            </a:r>
            <a:endParaRPr lang="en-US" sz="1600" i="1" dirty="0" smtClean="0">
              <a:solidFill>
                <a:srgbClr val="1700A4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ts val="1200"/>
              </a:spcBef>
            </a:pPr>
            <a:r>
              <a:rPr lang="en-US" b="1" i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Notholt</a:t>
            </a:r>
            <a:r>
              <a:rPr lang="en-US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et al., Science, 2003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	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larger than expected mixing ratios in the TTL, 					probably related to biomass burning </a:t>
            </a:r>
            <a:endParaRPr lang="en-US" sz="1600" i="1" dirty="0" smtClean="0">
              <a:solidFill>
                <a:srgbClr val="1700A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</a:t>
            </a:r>
            <a:r>
              <a:rPr lang="en-GB" sz="2400" b="1" dirty="0" err="1" smtClean="0">
                <a:solidFill>
                  <a:srgbClr val="004AAC"/>
                </a:solidFill>
                <a:latin typeface="Comic Sans MS" pitchFamily="66" charset="0"/>
              </a:rPr>
              <a:t>StratoCLIM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62068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b="1" u="sng" dirty="0" smtClean="0">
                <a:latin typeface="Comic Sans MS" pitchFamily="66" charset="0"/>
                <a:cs typeface="Arial" pitchFamily="34" charset="0"/>
              </a:rPr>
              <a:t>Carbonyl Sulfide, OCS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1520" y="38610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High resolution in-situ measurements of OCS and biomass burning tracers during </a:t>
            </a:r>
            <a:r>
              <a:rPr lang="en-US" b="1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StratoCLIM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to study source and conversion processes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b="41231"/>
          <a:stretch>
            <a:fillRect/>
          </a:stretch>
        </p:blipFill>
        <p:spPr bwMode="auto">
          <a:xfrm>
            <a:off x="323528" y="4620896"/>
            <a:ext cx="3960440" cy="212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4499992" y="4581128"/>
            <a:ext cx="4464496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Prototype operational on FZJ Met Tower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Airborne instrument under construction</a:t>
            </a:r>
            <a:endParaRPr lang="en-GB" sz="1700" u="sng" dirty="0" smtClean="0">
              <a:latin typeface="Arial" pitchFamily="34" charset="0"/>
              <a:cs typeface="Arial" pitchFamily="34" charset="0"/>
            </a:endParaRPr>
          </a:p>
          <a:p>
            <a:pPr marL="174625" indent="-174625" algn="ctr">
              <a:spcAft>
                <a:spcPts val="7200"/>
              </a:spcAft>
            </a:pPr>
            <a:r>
              <a:rPr lang="en-GB" sz="13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Sensitivity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7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: HCN at 30 </a:t>
            </a:r>
            <a:r>
              <a:rPr lang="en-GB" sz="1700" dirty="0" err="1" smtClean="0">
                <a:latin typeface="Arial" pitchFamily="34" charset="0"/>
                <a:cs typeface="Arial" pitchFamily="34" charset="0"/>
              </a:rPr>
              <a:t>ppt</a:t>
            </a:r>
            <a:endParaRPr lang="en-GB" sz="1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4644008" y="5517232"/>
          <a:ext cx="4102100" cy="742950"/>
        </p:xfrm>
        <a:graphic>
          <a:graphicData uri="http://schemas.openxmlformats.org/drawingml/2006/table">
            <a:tbl>
              <a:tblPr/>
              <a:tblGrid>
                <a:gridCol w="1054100"/>
                <a:gridCol w="762000"/>
                <a:gridCol w="762000"/>
                <a:gridCol w="762000"/>
                <a:gridCol w="762000"/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r>
                        <a:rPr lang="de-DE" sz="1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ppt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 ppm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 ppb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ppm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ppt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 ppm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 ppb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ppm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727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4AAC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1351796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Observations during SCOUT-O</a:t>
            </a:r>
            <a:r>
              <a:rPr lang="en-US" sz="200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show that transport of reduced sulfur compounds through the “</a:t>
            </a:r>
            <a:r>
              <a:rPr lang="en-US" sz="2000" b="1" i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OH Hole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” is unlikely to represent a major source of stratospheric sulfur</a:t>
            </a:r>
          </a:p>
          <a:p>
            <a:pPr marL="358775" indent="-358775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Measurements planned for the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StratoCLIM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Geophyisca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campaign from South Asia in 2015 will</a:t>
            </a:r>
          </a:p>
          <a:p>
            <a:pPr marL="815975" lvl="1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help to characterize “ATAL” and understand its sources</a:t>
            </a:r>
          </a:p>
          <a:p>
            <a:pPr marL="815975" lvl="1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help to quantify the contribution of anthropogenic emissions in Asia to the stratospheric sulfur budget</a:t>
            </a:r>
          </a:p>
          <a:p>
            <a:pPr marL="815975" lvl="1" indent="-35877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help to better constrain OCS fluxes into the TTL and further to the stratosphere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0" descr="StratosphericAeroso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" y="1556792"/>
            <a:ext cx="5760640" cy="3528392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en-US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19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Junge</a:t>
            </a:r>
            <a:r>
              <a:rPr lang="en-US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aerosol is the stratospheric c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onstituent with the most immediate impact on climate in the stratosphere: direct effect on Earth’s energy balance</a:t>
            </a:r>
            <a:r>
              <a:rPr kumimoji="0" lang="en-US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r>
              <a:rPr lang="en-US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y scattering incoming solar radiation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251520" y="1484784"/>
            <a:ext cx="8604448" cy="4871139"/>
            <a:chOff x="251520" y="1484784"/>
            <a:chExt cx="8604448" cy="4871139"/>
          </a:xfrm>
        </p:grpSpPr>
        <p:pic>
          <p:nvPicPr>
            <p:cNvPr id="9" name="Grafik 8" descr="SSIRC_aircraft_img_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484784"/>
              <a:ext cx="8604448" cy="3645952"/>
            </a:xfrm>
            <a:prstGeom prst="rect">
              <a:avLst/>
            </a:prstGeom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251520" y="5648037"/>
              <a:ext cx="85689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Aircraft can be used to study relevant transport, chemical and microphysical processes in the stratosphere and upper troposphere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2" cy="46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feld 75"/>
          <p:cNvSpPr txBox="1"/>
          <p:nvPr/>
        </p:nvSpPr>
        <p:spPr>
          <a:xfrm>
            <a:off x="1043608" y="5643825"/>
            <a:ext cx="698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Are SO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lifetimes in the OH Hole really longer?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And if so, does this lead to significantly enhanced SO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transport to the stratosphere?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“OH Hole” Theory (Rex et al.)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87824" y="570166"/>
            <a:ext cx="238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Tropospheric columns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32656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the SCOUT-O</a:t>
            </a:r>
            <a:r>
              <a:rPr lang="en-GB" sz="2800" b="1" baseline="-25000" dirty="0" smtClean="0">
                <a:solidFill>
                  <a:srgbClr val="004AAC"/>
                </a:solidFill>
                <a:latin typeface="Comic Sans MS" pitchFamily="66" charset="0"/>
              </a:rPr>
              <a:t>3</a:t>
            </a:r>
            <a:endParaRPr lang="en-GB" sz="2800" b="1" dirty="0" smtClean="0">
              <a:solidFill>
                <a:srgbClr val="004AAC"/>
              </a:solidFill>
              <a:latin typeface="Comic Sans MS" pitchFamily="66" charset="0"/>
            </a:endParaRPr>
          </a:p>
          <a:p>
            <a:pPr algn="ctr">
              <a:spcBef>
                <a:spcPts val="1800"/>
              </a:spcBef>
            </a:pPr>
            <a:r>
              <a:rPr lang="en-GB" sz="2200" b="1" dirty="0" smtClean="0">
                <a:solidFill>
                  <a:srgbClr val="004AAC"/>
                </a:solidFill>
                <a:latin typeface="Comic Sans MS" pitchFamily="66" charset="0"/>
              </a:rPr>
              <a:t>Darwin, Australia, November/December 2005</a:t>
            </a:r>
            <a:endParaRPr lang="en-GB" sz="2200" b="1" dirty="0">
              <a:solidFill>
                <a:srgbClr val="004AAC"/>
              </a:solidFill>
              <a:latin typeface="Comic Sans MS" pitchFamily="66" charset="0"/>
            </a:endParaRPr>
          </a:p>
        </p:txBody>
      </p:sp>
      <p:pic>
        <p:nvPicPr>
          <p:cNvPr id="5" name="Grafik 4" descr="map_scout_all_flights2.png"/>
          <p:cNvPicPr>
            <a:picLocks noChangeAspect="1"/>
          </p:cNvPicPr>
          <p:nvPr/>
        </p:nvPicPr>
        <p:blipFill>
          <a:blip r:embed="rId2" cstate="print"/>
          <a:srcRect l="2382" t="28614" r="21440" b="11782"/>
          <a:stretch>
            <a:fillRect/>
          </a:stretch>
        </p:blipFill>
        <p:spPr>
          <a:xfrm>
            <a:off x="3563888" y="1727838"/>
            <a:ext cx="4267339" cy="4725498"/>
          </a:xfrm>
          <a:prstGeom prst="rect">
            <a:avLst/>
          </a:prstGeom>
        </p:spPr>
      </p:pic>
      <p:pic>
        <p:nvPicPr>
          <p:cNvPr id="25602" name="Picture 2" descr="http://mtp.mjmahoney.net/www/missions/scout-o3/Scout-O3-log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13410"/>
            <a:ext cx="3096343" cy="1749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the SCOUT-O</a:t>
            </a:r>
            <a:r>
              <a:rPr lang="en-GB" sz="2400" b="1" baseline="-25000" dirty="0" smtClean="0">
                <a:solidFill>
                  <a:srgbClr val="004AAC"/>
                </a:solidFill>
                <a:latin typeface="Comic Sans MS" pitchFamily="66" charset="0"/>
              </a:rPr>
              <a:t>3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5373216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2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lang="en-GB" sz="220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2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&lt; 20 ppb in air masses originating over the Pacific Ocean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43839" y="1157140"/>
            <a:ext cx="5796313" cy="4072060"/>
            <a:chOff x="16903763" y="12821090"/>
            <a:chExt cx="8196831" cy="5340940"/>
          </a:xfrm>
        </p:grpSpPr>
        <p:pic>
          <p:nvPicPr>
            <p:cNvPr id="7" name="Grafik 6" descr="trop_trocc_amma_scout_vert_fozan_o3_lat_mv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13713" y="12842256"/>
              <a:ext cx="4309124" cy="5319774"/>
            </a:xfrm>
            <a:prstGeom prst="rect">
              <a:avLst/>
            </a:prstGeom>
          </p:spPr>
        </p:pic>
        <p:sp>
          <p:nvSpPr>
            <p:cNvPr id="8" name="Abgerundetes Rechteck 7"/>
            <p:cNvSpPr/>
            <p:nvPr/>
          </p:nvSpPr>
          <p:spPr>
            <a:xfrm>
              <a:off x="21028195" y="13340449"/>
              <a:ext cx="789844" cy="41892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feld 8"/>
            <p:cNvSpPr txBox="1"/>
            <p:nvPr/>
          </p:nvSpPr>
          <p:spPr>
            <a:xfrm rot="16200000">
              <a:off x="24352693" y="15011624"/>
              <a:ext cx="1055085" cy="44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latitude</a:t>
              </a:r>
              <a:endParaRPr lang="en-GB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" name="Grafik 9" descr="trop_trocc_amma_vert_fozan_o3_lat_mvh.png"/>
            <p:cNvPicPr>
              <a:picLocks noChangeAspect="1"/>
            </p:cNvPicPr>
            <p:nvPr/>
          </p:nvPicPr>
          <p:blipFill>
            <a:blip r:embed="rId3" cstate="print"/>
            <a:srcRect r="14998"/>
            <a:stretch>
              <a:fillRect/>
            </a:stretch>
          </p:blipFill>
          <p:spPr>
            <a:xfrm>
              <a:off x="16903763" y="12821090"/>
              <a:ext cx="3662769" cy="5319774"/>
            </a:xfrm>
            <a:prstGeom prst="rect">
              <a:avLst/>
            </a:prstGeom>
          </p:spPr>
        </p:pic>
      </p:grpSp>
      <p:sp>
        <p:nvSpPr>
          <p:cNvPr id="11" name="Rechteck 10"/>
          <p:cNvSpPr/>
          <p:nvPr/>
        </p:nvSpPr>
        <p:spPr>
          <a:xfrm>
            <a:off x="287856" y="620688"/>
            <a:ext cx="5076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Recent FOZAN O</a:t>
            </a:r>
            <a:r>
              <a:rPr lang="en-GB" sz="15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 profiles in the tropics</a:t>
            </a: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without SCOUT-O</a:t>
            </a:r>
            <a:r>
              <a:rPr lang="en-GB" sz="1400" b="1" baseline="-25000" dirty="0" smtClean="0">
                <a:latin typeface="Arial" pitchFamily="34" charset="0"/>
                <a:cs typeface="Arial" pitchFamily="34" charset="0"/>
              </a:rPr>
              <a:t>3            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           with SCOUT-O</a:t>
            </a:r>
            <a:r>
              <a:rPr lang="en-GB" sz="1400" b="1" baseline="-25000" dirty="0" smtClean="0">
                <a:latin typeface="Arial" pitchFamily="34" charset="0"/>
                <a:cs typeface="Arial" pitchFamily="34" charset="0"/>
              </a:rPr>
              <a:t>3            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72200" y="1988840"/>
            <a:ext cx="2411760" cy="261610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OH Hole?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B4B4"/>
                </a:solidFill>
                <a:latin typeface="Comic Sans MS" pitchFamily="66" charset="0"/>
              </a:rPr>
              <a:t>LT enhancement?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B4B4"/>
                </a:solidFill>
                <a:latin typeface="Comic Sans MS" pitchFamily="66" charset="0"/>
              </a:rPr>
              <a:t>SO</a:t>
            </a:r>
            <a:r>
              <a:rPr lang="en-US" b="1" baseline="-25000" dirty="0" smtClean="0">
                <a:solidFill>
                  <a:srgbClr val="FFB4B4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FFB4B4"/>
                </a:solidFill>
                <a:latin typeface="Comic Sans MS" pitchFamily="66" charset="0"/>
              </a:rPr>
              <a:t> LT </a:t>
            </a:r>
            <a:r>
              <a:rPr lang="en-US" b="1" dirty="0" err="1" smtClean="0">
                <a:solidFill>
                  <a:srgbClr val="FFB4B4"/>
                </a:solidFill>
                <a:latin typeface="Comic Sans MS" pitchFamily="66" charset="0"/>
              </a:rPr>
              <a:t>enh</a:t>
            </a:r>
            <a:r>
              <a:rPr lang="en-US" b="1" dirty="0" smtClean="0">
                <a:solidFill>
                  <a:srgbClr val="FFB4B4"/>
                </a:solidFill>
                <a:latin typeface="Comic Sans MS" pitchFamily="66" charset="0"/>
              </a:rPr>
              <a:t>.?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Strong SO</a:t>
            </a:r>
            <a:r>
              <a:rPr lang="en-US" sz="1400" b="1" baseline="-25000" dirty="0" smtClean="0">
                <a:solidFill>
                  <a:srgbClr val="FFB4B4"/>
                </a:solidFill>
                <a:latin typeface="Comic Sans MS" pitchFamily="66" charset="0"/>
              </a:rPr>
              <a:t>2</a:t>
            </a:r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 source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for stratosphere?</a:t>
            </a:r>
            <a:endParaRPr lang="en-US" sz="1400" b="1" dirty="0">
              <a:solidFill>
                <a:srgbClr val="FFB4B4"/>
              </a:solidFill>
              <a:latin typeface="Comic Sans MS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16416" y="1916832"/>
            <a:ext cx="506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endParaRPr lang="en-US" sz="3200" b="1" dirty="0" smtClean="0">
              <a:solidFill>
                <a:srgbClr val="00FF00"/>
              </a:solidFill>
              <a:latin typeface="Comic Sans MS" pitchFamily="66" charset="0"/>
              <a:sym typeface="Wingdings"/>
            </a:endParaRPr>
          </a:p>
          <a:p>
            <a:endParaRPr lang="en-US" sz="3200" b="1" dirty="0" smtClean="0">
              <a:solidFill>
                <a:srgbClr val="00FF00"/>
              </a:solidFill>
              <a:latin typeface="Comic Sans MS" pitchFamily="66" charset="0"/>
              <a:sym typeface="Wingdings"/>
            </a:endParaRPr>
          </a:p>
          <a:p>
            <a:endParaRPr lang="en-US" sz="3200" b="1" dirty="0" smtClean="0">
              <a:solidFill>
                <a:srgbClr val="00FF00"/>
              </a:solidFill>
              <a:latin typeface="Comic Sans MS" pitchFamily="66" charset="0"/>
              <a:sym typeface="Wingdings"/>
            </a:endParaRPr>
          </a:p>
          <a:p>
            <a:endParaRPr lang="en-US" sz="32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95536" y="6093296"/>
            <a:ext cx="84249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92175" indent="-892175">
              <a:spcAft>
                <a:spcPts val="1200"/>
              </a:spcAft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Note:	tropospheric O</a:t>
            </a:r>
            <a:r>
              <a:rPr lang="en-GB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&lt; 20 ppb was also observed in some aircraft and ozone sonde observations during ACTIVE (</a:t>
            </a:r>
            <a:r>
              <a:rPr lang="en-GB" b="1" dirty="0" err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Heyes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et al.,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the SCOUT-O</a:t>
            </a:r>
            <a:r>
              <a:rPr lang="en-GB" sz="2400" b="1" baseline="-25000" dirty="0" smtClean="0">
                <a:solidFill>
                  <a:srgbClr val="004AAC"/>
                </a:solidFill>
                <a:latin typeface="Comic Sans MS" pitchFamily="66" charset="0"/>
              </a:rPr>
              <a:t>3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72200" y="1988840"/>
            <a:ext cx="2411760" cy="261610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OH Hole?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LT enhancement?</a:t>
            </a:r>
            <a:r>
              <a:rPr lang="en-US" sz="1600" b="1" dirty="0" smtClean="0">
                <a:solidFill>
                  <a:srgbClr val="FFB4B4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B4B4"/>
                </a:solidFill>
                <a:latin typeface="Comic Sans MS" pitchFamily="66" charset="0"/>
              </a:rPr>
              <a:t>SO</a:t>
            </a:r>
            <a:r>
              <a:rPr lang="en-US" b="1" baseline="-25000" dirty="0" smtClean="0">
                <a:solidFill>
                  <a:srgbClr val="FFB4B4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FFB4B4"/>
                </a:solidFill>
                <a:latin typeface="Comic Sans MS" pitchFamily="66" charset="0"/>
              </a:rPr>
              <a:t> LT </a:t>
            </a:r>
            <a:r>
              <a:rPr lang="en-US" b="1" dirty="0" err="1" smtClean="0">
                <a:solidFill>
                  <a:srgbClr val="FFB4B4"/>
                </a:solidFill>
                <a:latin typeface="Comic Sans MS" pitchFamily="66" charset="0"/>
              </a:rPr>
              <a:t>enh</a:t>
            </a:r>
            <a:r>
              <a:rPr lang="en-US" b="1" dirty="0" smtClean="0">
                <a:solidFill>
                  <a:srgbClr val="FFB4B4"/>
                </a:solidFill>
                <a:latin typeface="Comic Sans MS" pitchFamily="66" charset="0"/>
              </a:rPr>
              <a:t>.?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Strong SO</a:t>
            </a:r>
            <a:r>
              <a:rPr lang="en-US" sz="1400" b="1" baseline="-25000" dirty="0" smtClean="0">
                <a:solidFill>
                  <a:srgbClr val="FFB4B4"/>
                </a:solidFill>
                <a:latin typeface="Comic Sans MS" pitchFamily="66" charset="0"/>
              </a:rPr>
              <a:t>2</a:t>
            </a:r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 source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for stratosphere?</a:t>
            </a:r>
            <a:endParaRPr lang="en-US" sz="1400" b="1" dirty="0">
              <a:solidFill>
                <a:srgbClr val="FFB4B4"/>
              </a:solidFill>
              <a:latin typeface="Comic Sans MS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16416" y="1916832"/>
            <a:ext cx="506870" cy="272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300"/>
              </a:spcAft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endParaRPr lang="en-US" sz="3200" b="1" dirty="0" smtClean="0">
              <a:solidFill>
                <a:srgbClr val="00FF00"/>
              </a:solidFill>
              <a:latin typeface="Comic Sans MS" pitchFamily="66" charset="0"/>
              <a:sym typeface="Wingdings"/>
            </a:endParaRPr>
          </a:p>
          <a:p>
            <a:endParaRPr lang="en-US" sz="3200" b="1" dirty="0" smtClean="0">
              <a:solidFill>
                <a:srgbClr val="00FF00"/>
              </a:solidFill>
              <a:latin typeface="Comic Sans MS" pitchFamily="66" charset="0"/>
              <a:sym typeface="Wingdings"/>
            </a:endParaRPr>
          </a:p>
          <a:p>
            <a:endParaRPr lang="en-US" sz="32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5" name="Grafik 14" descr="scout2005_transfertraj_WAS_resti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248472" cy="3934276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07504" y="5805264"/>
            <a:ext cx="89644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u="sng" dirty="0" err="1" smtClean="0">
                <a:latin typeface="Comic Sans MS" pitchFamily="66" charset="0"/>
                <a:cs typeface="Arial" pitchFamily="34" charset="0"/>
              </a:rPr>
              <a:t>Tetrachloroethene</a:t>
            </a: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, C</a:t>
            </a:r>
            <a:r>
              <a:rPr lang="en-GB" b="1" u="sng" baseline="-25000" dirty="0" smtClean="0">
                <a:latin typeface="Comic Sans MS" pitchFamily="66" charset="0"/>
                <a:cs typeface="Arial" pitchFamily="34" charset="0"/>
              </a:rPr>
              <a:t>2</a:t>
            </a: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Cl</a:t>
            </a:r>
            <a:r>
              <a:rPr lang="en-GB" b="1" u="sng" baseline="-25000" dirty="0" smtClean="0">
                <a:latin typeface="Comic Sans MS" pitchFamily="66" charset="0"/>
                <a:cs typeface="Arial" pitchFamily="34" charset="0"/>
              </a:rPr>
              <a:t>4</a:t>
            </a:r>
            <a:endParaRPr lang="en-GB" b="1" u="sng" dirty="0" smtClean="0">
              <a:latin typeface="Comic Sans MS" pitchFamily="66" charset="0"/>
              <a:cs typeface="Arial" pitchFamily="34" charset="0"/>
            </a:endParaRPr>
          </a:p>
          <a:p>
            <a:pPr>
              <a:tabLst>
                <a:tab pos="4125913" algn="l"/>
              </a:tabLst>
            </a:pPr>
            <a:r>
              <a:rPr lang="en-GB" sz="1400" dirty="0" smtClean="0">
                <a:latin typeface="Comic Sans MS" pitchFamily="66" charset="0"/>
                <a:cs typeface="Arial" pitchFamily="34" charset="0"/>
              </a:rPr>
              <a:t>anthropogenic sources (textile industry),	OH LT (WMO): 90 days,	MBL MR:	1.2 - 3.8 </a:t>
            </a:r>
            <a:r>
              <a:rPr lang="en-GB" sz="1400" dirty="0" err="1" smtClean="0">
                <a:latin typeface="Comic Sans MS" pitchFamily="66" charset="0"/>
                <a:cs typeface="Arial" pitchFamily="34" charset="0"/>
              </a:rPr>
              <a:t>ppt</a:t>
            </a:r>
            <a:endParaRPr lang="en-GB" sz="1400" dirty="0" smtClean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990600" algn="l"/>
              </a:tabLst>
            </a:pP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High mixing ratios also occur in low O</a:t>
            </a:r>
            <a:r>
              <a:rPr lang="en-GB" sz="155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air, but the variability is likely to be source driven</a:t>
            </a:r>
            <a:endParaRPr lang="en-GB" sz="155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572000" y="620688"/>
            <a:ext cx="23042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WAS measurements</a:t>
            </a:r>
          </a:p>
          <a:p>
            <a:pPr>
              <a:spcAft>
                <a:spcPts val="600"/>
              </a:spcAft>
            </a:pP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during SCOUT-O</a:t>
            </a:r>
            <a:r>
              <a:rPr lang="en-GB" sz="1500" b="1" baseline="-25000" dirty="0" smtClean="0">
                <a:latin typeface="Arial" pitchFamily="34" charset="0"/>
                <a:cs typeface="Arial" pitchFamily="34" charset="0"/>
              </a:rPr>
              <a:t>3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07504" y="4509120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11313" algn="l"/>
              </a:tabLst>
            </a:pPr>
            <a:r>
              <a:rPr lang="en-GB" b="1" u="sng" dirty="0" err="1" smtClean="0">
                <a:latin typeface="Comic Sans MS" pitchFamily="66" charset="0"/>
                <a:cs typeface="Arial" pitchFamily="34" charset="0"/>
              </a:rPr>
              <a:t>Dibromomethane</a:t>
            </a: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, CH</a:t>
            </a:r>
            <a:r>
              <a:rPr lang="en-GB" b="1" u="sng" baseline="-25000" dirty="0" smtClean="0">
                <a:latin typeface="Comic Sans MS" pitchFamily="66" charset="0"/>
                <a:cs typeface="Arial" pitchFamily="34" charset="0"/>
              </a:rPr>
              <a:t>2</a:t>
            </a: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Br</a:t>
            </a:r>
            <a:r>
              <a:rPr lang="en-GB" b="1" u="sng" baseline="-25000" dirty="0" smtClean="0">
                <a:latin typeface="Comic Sans MS" pitchFamily="66" charset="0"/>
                <a:cs typeface="Arial" pitchFamily="34" charset="0"/>
              </a:rPr>
              <a:t>2</a:t>
            </a:r>
          </a:p>
          <a:p>
            <a:pPr>
              <a:tabLst>
                <a:tab pos="4125913" algn="l"/>
              </a:tabLst>
            </a:pPr>
            <a:r>
              <a:rPr lang="en-GB" sz="1400" dirty="0" smtClean="0">
                <a:latin typeface="Comic Sans MS" pitchFamily="66" charset="0"/>
                <a:cs typeface="Arial" pitchFamily="34" charset="0"/>
              </a:rPr>
              <a:t>strong marine sources in the tropics/subtropics, 	OH LT (WMO):	123 days,	MBL MR: 	0.7 - 1.5 </a:t>
            </a:r>
            <a:r>
              <a:rPr lang="en-GB" sz="1400" dirty="0" err="1" smtClean="0">
                <a:latin typeface="Comic Sans MS" pitchFamily="66" charset="0"/>
                <a:cs typeface="Arial" pitchFamily="34" charset="0"/>
              </a:rPr>
              <a:t>ppt</a:t>
            </a:r>
            <a:endParaRPr lang="en-GB" sz="1400" dirty="0" smtClean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CH</a:t>
            </a:r>
            <a:r>
              <a:rPr lang="en-GB" sz="155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Br</a:t>
            </a:r>
            <a:r>
              <a:rPr lang="en-GB" sz="155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was only detected in low O</a:t>
            </a:r>
            <a:r>
              <a:rPr lang="en-GB" sz="155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air, except one observation, where much of the O</a:t>
            </a:r>
            <a:r>
              <a:rPr lang="en-GB" sz="1550" b="1" baseline="-25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55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may have been freshly produced in the TTL and low during tropospheric transit.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3635897" y="2636912"/>
            <a:ext cx="1296144" cy="1743337"/>
          </a:xfrm>
          <a:custGeom>
            <a:avLst/>
            <a:gdLst>
              <a:gd name="connsiteX0" fmla="*/ 0 w 1458686"/>
              <a:gd name="connsiteY0" fmla="*/ 1493747 h 1493747"/>
              <a:gd name="connsiteX1" fmla="*/ 65315 w 1458686"/>
              <a:gd name="connsiteY1" fmla="*/ 1471976 h 1493747"/>
              <a:gd name="connsiteX2" fmla="*/ 185058 w 1458686"/>
              <a:gd name="connsiteY2" fmla="*/ 1450204 h 1493747"/>
              <a:gd name="connsiteX3" fmla="*/ 250372 w 1458686"/>
              <a:gd name="connsiteY3" fmla="*/ 1428433 h 1493747"/>
              <a:gd name="connsiteX4" fmla="*/ 283029 w 1458686"/>
              <a:gd name="connsiteY4" fmla="*/ 1406661 h 1493747"/>
              <a:gd name="connsiteX5" fmla="*/ 391886 w 1458686"/>
              <a:gd name="connsiteY5" fmla="*/ 1341347 h 1493747"/>
              <a:gd name="connsiteX6" fmla="*/ 489858 w 1458686"/>
              <a:gd name="connsiteY6" fmla="*/ 1254261 h 1493747"/>
              <a:gd name="connsiteX7" fmla="*/ 576943 w 1458686"/>
              <a:gd name="connsiteY7" fmla="*/ 1112747 h 1493747"/>
              <a:gd name="connsiteX8" fmla="*/ 653143 w 1458686"/>
              <a:gd name="connsiteY8" fmla="*/ 927690 h 1493747"/>
              <a:gd name="connsiteX9" fmla="*/ 783772 w 1458686"/>
              <a:gd name="connsiteY9" fmla="*/ 720861 h 1493747"/>
              <a:gd name="connsiteX10" fmla="*/ 827315 w 1458686"/>
              <a:gd name="connsiteY10" fmla="*/ 612004 h 1493747"/>
              <a:gd name="connsiteX11" fmla="*/ 990600 w 1458686"/>
              <a:gd name="connsiteY11" fmla="*/ 350747 h 1493747"/>
              <a:gd name="connsiteX12" fmla="*/ 1034143 w 1458686"/>
              <a:gd name="connsiteY12" fmla="*/ 296319 h 1493747"/>
              <a:gd name="connsiteX13" fmla="*/ 1121229 w 1458686"/>
              <a:gd name="connsiteY13" fmla="*/ 198347 h 1493747"/>
              <a:gd name="connsiteX14" fmla="*/ 1153886 w 1458686"/>
              <a:gd name="connsiteY14" fmla="*/ 154804 h 1493747"/>
              <a:gd name="connsiteX15" fmla="*/ 1230086 w 1458686"/>
              <a:gd name="connsiteY15" fmla="*/ 89490 h 1493747"/>
              <a:gd name="connsiteX16" fmla="*/ 1262743 w 1458686"/>
              <a:gd name="connsiteY16" fmla="*/ 78604 h 1493747"/>
              <a:gd name="connsiteX17" fmla="*/ 1317172 w 1458686"/>
              <a:gd name="connsiteY17" fmla="*/ 45947 h 1493747"/>
              <a:gd name="connsiteX18" fmla="*/ 1393372 w 1458686"/>
              <a:gd name="connsiteY18" fmla="*/ 2404 h 1493747"/>
              <a:gd name="connsiteX19" fmla="*/ 1458686 w 1458686"/>
              <a:gd name="connsiteY19" fmla="*/ 2404 h 149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8686" h="1493747">
                <a:moveTo>
                  <a:pt x="0" y="1493747"/>
                </a:moveTo>
                <a:cubicBezTo>
                  <a:pt x="21772" y="1486490"/>
                  <a:pt x="43174" y="1478014"/>
                  <a:pt x="65315" y="1471976"/>
                </a:cubicBezTo>
                <a:cubicBezTo>
                  <a:pt x="154820" y="1447566"/>
                  <a:pt x="85466" y="1475102"/>
                  <a:pt x="185058" y="1450204"/>
                </a:cubicBezTo>
                <a:cubicBezTo>
                  <a:pt x="207322" y="1444638"/>
                  <a:pt x="228601" y="1435690"/>
                  <a:pt x="250372" y="1428433"/>
                </a:cubicBezTo>
                <a:cubicBezTo>
                  <a:pt x="261258" y="1421176"/>
                  <a:pt x="271887" y="1413518"/>
                  <a:pt x="283029" y="1406661"/>
                </a:cubicBezTo>
                <a:cubicBezTo>
                  <a:pt x="319068" y="1384483"/>
                  <a:pt x="358033" y="1366736"/>
                  <a:pt x="391886" y="1341347"/>
                </a:cubicBezTo>
                <a:cubicBezTo>
                  <a:pt x="434818" y="1309148"/>
                  <a:pt x="452493" y="1299100"/>
                  <a:pt x="489858" y="1254261"/>
                </a:cubicBezTo>
                <a:cubicBezTo>
                  <a:pt x="528749" y="1207591"/>
                  <a:pt x="553475" y="1167506"/>
                  <a:pt x="576943" y="1112747"/>
                </a:cubicBezTo>
                <a:cubicBezTo>
                  <a:pt x="609314" y="1037215"/>
                  <a:pt x="611803" y="1002102"/>
                  <a:pt x="653143" y="927690"/>
                </a:cubicBezTo>
                <a:cubicBezTo>
                  <a:pt x="742936" y="766065"/>
                  <a:pt x="697182" y="894042"/>
                  <a:pt x="783772" y="720861"/>
                </a:cubicBezTo>
                <a:cubicBezTo>
                  <a:pt x="801249" y="685906"/>
                  <a:pt x="810674" y="647365"/>
                  <a:pt x="827315" y="612004"/>
                </a:cubicBezTo>
                <a:cubicBezTo>
                  <a:pt x="854790" y="553619"/>
                  <a:pt x="986871" y="355409"/>
                  <a:pt x="990600" y="350747"/>
                </a:cubicBezTo>
                <a:cubicBezTo>
                  <a:pt x="1005114" y="332604"/>
                  <a:pt x="1018843" y="313804"/>
                  <a:pt x="1034143" y="296319"/>
                </a:cubicBezTo>
                <a:cubicBezTo>
                  <a:pt x="1140793" y="174433"/>
                  <a:pt x="957622" y="402855"/>
                  <a:pt x="1121229" y="198347"/>
                </a:cubicBezTo>
                <a:cubicBezTo>
                  <a:pt x="1132563" y="184180"/>
                  <a:pt x="1142079" y="168579"/>
                  <a:pt x="1153886" y="154804"/>
                </a:cubicBezTo>
                <a:cubicBezTo>
                  <a:pt x="1172417" y="133184"/>
                  <a:pt x="1205994" y="103257"/>
                  <a:pt x="1230086" y="89490"/>
                </a:cubicBezTo>
                <a:cubicBezTo>
                  <a:pt x="1240049" y="83797"/>
                  <a:pt x="1252480" y="83736"/>
                  <a:pt x="1262743" y="78604"/>
                </a:cubicBezTo>
                <a:cubicBezTo>
                  <a:pt x="1281667" y="69142"/>
                  <a:pt x="1299567" y="57683"/>
                  <a:pt x="1317172" y="45947"/>
                </a:cubicBezTo>
                <a:cubicBezTo>
                  <a:pt x="1346262" y="26554"/>
                  <a:pt x="1358450" y="6284"/>
                  <a:pt x="1393372" y="2404"/>
                </a:cubicBezTo>
                <a:cubicBezTo>
                  <a:pt x="1415010" y="0"/>
                  <a:pt x="1436915" y="2404"/>
                  <a:pt x="1458686" y="24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4860032" y="2370946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since lea-</a:t>
            </a:r>
            <a:r>
              <a:rPr lang="en-GB" sz="1500" b="1" dirty="0" err="1" smtClean="0">
                <a:latin typeface="Arial" pitchFamily="34" charset="0"/>
                <a:cs typeface="Arial" pitchFamily="34" charset="0"/>
              </a:rPr>
              <a:t>ving</a:t>
            </a: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 the BL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the SCOUT-O</a:t>
            </a:r>
            <a:r>
              <a:rPr lang="en-GB" sz="2400" b="1" baseline="-25000" dirty="0" smtClean="0">
                <a:solidFill>
                  <a:srgbClr val="004AAC"/>
                </a:solidFill>
                <a:latin typeface="Comic Sans MS" pitchFamily="66" charset="0"/>
              </a:rPr>
              <a:t>3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72200" y="1988840"/>
            <a:ext cx="2411760" cy="261610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OH Hole?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LT enhancement?</a:t>
            </a:r>
            <a:r>
              <a:rPr lang="en-US" sz="1600" b="1" dirty="0" smtClean="0">
                <a:solidFill>
                  <a:srgbClr val="FFB4B4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SO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LT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enh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.?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Strong SO</a:t>
            </a:r>
            <a:r>
              <a:rPr lang="en-US" sz="1400" b="1" baseline="-25000" dirty="0" smtClean="0">
                <a:solidFill>
                  <a:srgbClr val="FFB4B4"/>
                </a:solidFill>
                <a:latin typeface="Comic Sans MS" pitchFamily="66" charset="0"/>
              </a:rPr>
              <a:t>2</a:t>
            </a:r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 source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B4B4"/>
                </a:solidFill>
                <a:latin typeface="Comic Sans MS" pitchFamily="66" charset="0"/>
              </a:rPr>
              <a:t>for stratosphere?</a:t>
            </a:r>
            <a:endParaRPr lang="en-US" sz="1400" b="1" dirty="0">
              <a:solidFill>
                <a:srgbClr val="FFB4B4"/>
              </a:solidFill>
              <a:latin typeface="Comic Sans MS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16416" y="1916832"/>
            <a:ext cx="506870" cy="2887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300"/>
              </a:spcAft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pPr>
              <a:spcAft>
                <a:spcPts val="1300"/>
              </a:spcAft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endParaRPr lang="en-US" sz="3200" b="1" dirty="0" smtClean="0">
              <a:solidFill>
                <a:srgbClr val="00FF00"/>
              </a:solidFill>
              <a:latin typeface="Comic Sans MS" pitchFamily="66" charset="0"/>
              <a:sym typeface="Wingdings"/>
            </a:endParaRPr>
          </a:p>
          <a:p>
            <a:endParaRPr lang="en-US" sz="32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7504" y="498158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No SO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measurement on M55, no 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on Falcon 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use CO for correlation analysis</a:t>
            </a:r>
            <a:endParaRPr lang="en-GB" sz="1600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79512" y="1052736"/>
            <a:ext cx="2664296" cy="3584139"/>
            <a:chOff x="179512" y="1340768"/>
            <a:chExt cx="2664296" cy="3584139"/>
          </a:xfrm>
        </p:grpSpPr>
        <p:pic>
          <p:nvPicPr>
            <p:cNvPr id="11" name="Grafik 10" descr="scout_O3_vs_CO_mv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1916832"/>
              <a:ext cx="2664296" cy="3008075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251520" y="1340768"/>
              <a:ext cx="2420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b="1" u="sng" dirty="0" smtClean="0">
                  <a:latin typeface="Comic Sans MS" pitchFamily="66" charset="0"/>
                  <a:cs typeface="Arial" pitchFamily="34" charset="0"/>
                </a:rPr>
                <a:t>UTLS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:</a:t>
              </a:r>
            </a:p>
            <a:p>
              <a:pPr algn="ctr">
                <a:spcAft>
                  <a:spcPts val="1500"/>
                </a:spcAft>
              </a:pP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CO and O</a:t>
              </a:r>
              <a:r>
                <a:rPr lang="en-GB" sz="1400" b="1" baseline="-25000" dirty="0" smtClean="0"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en-GB" sz="1400" b="1" dirty="0" err="1" smtClean="0">
                  <a:latin typeface="Comic Sans MS" pitchFamily="66" charset="0"/>
                  <a:cs typeface="Arial" pitchFamily="34" charset="0"/>
                </a:rPr>
                <a:t>anticorrelated</a:t>
              </a:r>
              <a:endParaRPr lang="en-GB" sz="1400" b="1" dirty="0" smtClean="0"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51520" y="4208693"/>
            <a:ext cx="5236208" cy="2289268"/>
            <a:chOff x="251520" y="4496725"/>
            <a:chExt cx="5236208" cy="2289268"/>
          </a:xfrm>
        </p:grpSpPr>
        <p:pic>
          <p:nvPicPr>
            <p:cNvPr id="19" name="Grafik 18" descr="scout_transfer_tracers_vert_so2_vs_co.png"/>
            <p:cNvPicPr>
              <a:picLocks noChangeAspect="1"/>
            </p:cNvPicPr>
            <p:nvPr/>
          </p:nvPicPr>
          <p:blipFill>
            <a:blip r:embed="rId3" cstate="print"/>
            <a:srcRect r="12198"/>
            <a:stretch>
              <a:fillRect/>
            </a:stretch>
          </p:blipFill>
          <p:spPr>
            <a:xfrm>
              <a:off x="3059832" y="4496725"/>
              <a:ext cx="2427896" cy="2289268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>
            <a:xfrm>
              <a:off x="251520" y="5301208"/>
              <a:ext cx="28803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en-GB" sz="1400" b="1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  <a:sym typeface="Wingdings" pitchFamily="2" charset="2"/>
                </a:rPr>
                <a:t>Except for distinct pollution events, i</a:t>
              </a:r>
              <a:r>
                <a:rPr lang="en-GB" sz="1400" b="1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</a:rPr>
                <a:t>t seems that in the Western Pacific in winter, SO</a:t>
              </a:r>
              <a:r>
                <a:rPr lang="en-GB" sz="1400" b="1" baseline="-25000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en-GB" sz="1400" b="1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</a:rPr>
                <a:t> has a tendency to be higher in cleaner air.</a:t>
              </a:r>
              <a:endParaRPr lang="en-GB" sz="1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 rot="18073819">
              <a:off x="3892377" y="4659970"/>
              <a:ext cx="580353" cy="160038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547664" y="980728"/>
            <a:ext cx="4392488" cy="3312368"/>
            <a:chOff x="1547664" y="1268760"/>
            <a:chExt cx="4392488" cy="3312368"/>
          </a:xfrm>
        </p:grpSpPr>
        <p:pic>
          <p:nvPicPr>
            <p:cNvPr id="13" name="Grafik 12" descr="scout_O3_vs_CO_al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7834" y="2060848"/>
              <a:ext cx="2843808" cy="2275047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203848" y="1268760"/>
              <a:ext cx="2736304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u="sng" dirty="0" smtClean="0">
                  <a:latin typeface="Comic Sans MS" pitchFamily="66" charset="0"/>
                  <a:cs typeface="Arial" pitchFamily="34" charset="0"/>
                </a:rPr>
                <a:t>Below TTL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, O</a:t>
              </a:r>
              <a:r>
                <a:rPr lang="en-GB" sz="1400" b="1" baseline="-25000" dirty="0" smtClean="0"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 is dominated by tropospheric sources:</a:t>
              </a:r>
            </a:p>
            <a:p>
              <a:pPr>
                <a:spcAft>
                  <a:spcPts val="1500"/>
                </a:spcAft>
              </a:pPr>
              <a:r>
                <a:rPr lang="en-GB" sz="1400" b="1" dirty="0" smtClean="0">
                  <a:latin typeface="Comic Sans MS" pitchFamily="66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CO and O</a:t>
              </a:r>
              <a:r>
                <a:rPr lang="en-GB" sz="1400" b="1" baseline="-25000" dirty="0" smtClean="0"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 are correlated</a:t>
              </a:r>
              <a:endParaRPr lang="en-GB" sz="1400" b="1" dirty="0" smtClean="0">
                <a:latin typeface="Comic Sans MS" pitchFamily="66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1547664" y="4077072"/>
              <a:ext cx="864096" cy="50405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V="1">
              <a:off x="2627784" y="3645024"/>
              <a:ext cx="648072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1422032">
              <a:off x="4345386" y="2214550"/>
              <a:ext cx="432048" cy="182939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AAC"/>
                </a:solidFill>
                <a:latin typeface="Comic Sans MS" pitchFamily="66" charset="0"/>
              </a:rPr>
              <a:t>Aircraft observations during the SCOUT-O</a:t>
            </a:r>
            <a:r>
              <a:rPr lang="en-GB" sz="2400" b="1" baseline="-25000" dirty="0" smtClean="0">
                <a:solidFill>
                  <a:srgbClr val="004AAC"/>
                </a:solidFill>
                <a:latin typeface="Comic Sans MS" pitchFamily="66" charset="0"/>
              </a:rPr>
              <a:t>3</a:t>
            </a:r>
            <a:endParaRPr lang="en-GB" sz="2400" b="1" dirty="0" smtClean="0">
              <a:solidFill>
                <a:srgbClr val="004AAC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72200" y="1988840"/>
            <a:ext cx="2411760" cy="261610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OH Hole?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LT enhancement?</a:t>
            </a:r>
            <a:r>
              <a:rPr lang="en-US" sz="1600" b="1" dirty="0" smtClean="0">
                <a:solidFill>
                  <a:srgbClr val="FFB4B4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SO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LT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enh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.?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Strong SO</a:t>
            </a:r>
            <a:r>
              <a:rPr lang="en-US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source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for stratosphere?</a:t>
            </a:r>
            <a:endParaRPr lang="en-US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16416" y="1916832"/>
            <a:ext cx="506870" cy="2993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300"/>
              </a:spcAft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pPr>
              <a:spcAft>
                <a:spcPts val="1300"/>
              </a:spcAft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pPr>
              <a:spcAft>
                <a:spcPts val="1300"/>
              </a:spcAft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  <a:sym typeface="Wingdings"/>
              </a:rPr>
              <a:t>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sym typeface="Wingdings"/>
              </a:rPr>
              <a:t>X</a:t>
            </a:r>
          </a:p>
          <a:p>
            <a:endParaRPr lang="en-US" sz="32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7504" y="498158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No SO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measurement on M55, no 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on Falcon 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use CO for correlation analysis</a:t>
            </a:r>
            <a:endParaRPr lang="en-GB" sz="1600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uppieren 28"/>
          <p:cNvGrpSpPr/>
          <p:nvPr/>
        </p:nvGrpSpPr>
        <p:grpSpPr>
          <a:xfrm>
            <a:off x="179512" y="1052736"/>
            <a:ext cx="2664296" cy="3584139"/>
            <a:chOff x="179512" y="1340768"/>
            <a:chExt cx="2664296" cy="3584139"/>
          </a:xfrm>
        </p:grpSpPr>
        <p:pic>
          <p:nvPicPr>
            <p:cNvPr id="11" name="Grafik 10" descr="scout_O3_vs_CO_mv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1916832"/>
              <a:ext cx="2664296" cy="3008075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251520" y="1340768"/>
              <a:ext cx="2420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b="1" u="sng" dirty="0" smtClean="0">
                  <a:latin typeface="Comic Sans MS" pitchFamily="66" charset="0"/>
                  <a:cs typeface="Arial" pitchFamily="34" charset="0"/>
                </a:rPr>
                <a:t>UTLS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:</a:t>
              </a:r>
            </a:p>
            <a:p>
              <a:pPr algn="ctr">
                <a:spcAft>
                  <a:spcPts val="1500"/>
                </a:spcAft>
              </a:pP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CO and O</a:t>
              </a:r>
              <a:r>
                <a:rPr lang="en-GB" sz="1400" b="1" baseline="-25000" dirty="0" smtClean="0"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en-GB" sz="1400" b="1" dirty="0" err="1" smtClean="0">
                  <a:latin typeface="Comic Sans MS" pitchFamily="66" charset="0"/>
                  <a:cs typeface="Arial" pitchFamily="34" charset="0"/>
                </a:rPr>
                <a:t>anticorrelated</a:t>
              </a:r>
              <a:endParaRPr lang="en-GB" sz="1400" b="1" dirty="0" smtClean="0"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3" name="Gruppieren 30"/>
          <p:cNvGrpSpPr/>
          <p:nvPr/>
        </p:nvGrpSpPr>
        <p:grpSpPr>
          <a:xfrm>
            <a:off x="251520" y="4208693"/>
            <a:ext cx="5236208" cy="2289268"/>
            <a:chOff x="251520" y="4496725"/>
            <a:chExt cx="5236208" cy="2289268"/>
          </a:xfrm>
        </p:grpSpPr>
        <p:pic>
          <p:nvPicPr>
            <p:cNvPr id="19" name="Grafik 18" descr="scout_transfer_tracers_vert_so2_vs_co.png"/>
            <p:cNvPicPr>
              <a:picLocks noChangeAspect="1"/>
            </p:cNvPicPr>
            <p:nvPr/>
          </p:nvPicPr>
          <p:blipFill>
            <a:blip r:embed="rId3" cstate="print"/>
            <a:srcRect r="12198"/>
            <a:stretch>
              <a:fillRect/>
            </a:stretch>
          </p:blipFill>
          <p:spPr>
            <a:xfrm>
              <a:off x="3059832" y="4496725"/>
              <a:ext cx="2427896" cy="2289268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>
            <a:xfrm>
              <a:off x="251520" y="5301208"/>
              <a:ext cx="28803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en-GB" sz="1400" b="1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  <a:sym typeface="Wingdings" pitchFamily="2" charset="2"/>
                </a:rPr>
                <a:t>Except for distinct pollution events, i</a:t>
              </a:r>
              <a:r>
                <a:rPr lang="en-GB" sz="1400" b="1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</a:rPr>
                <a:t>t seems that in the Western Pacific in winter, SO</a:t>
              </a:r>
              <a:r>
                <a:rPr lang="en-GB" sz="1400" b="1" baseline="-25000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en-GB" sz="1400" b="1" dirty="0" smtClean="0">
                  <a:solidFill>
                    <a:srgbClr val="002060"/>
                  </a:solidFill>
                  <a:latin typeface="Comic Sans MS" pitchFamily="66" charset="0"/>
                  <a:cs typeface="Arial" pitchFamily="34" charset="0"/>
                </a:rPr>
                <a:t> has a tendency to be higher in cleaner air.</a:t>
              </a:r>
              <a:endParaRPr lang="en-GB" sz="1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 rot="18073819">
              <a:off x="3892377" y="4659970"/>
              <a:ext cx="580353" cy="160038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ieren 29"/>
          <p:cNvGrpSpPr/>
          <p:nvPr/>
        </p:nvGrpSpPr>
        <p:grpSpPr>
          <a:xfrm>
            <a:off x="1547664" y="980728"/>
            <a:ext cx="4392488" cy="3312368"/>
            <a:chOff x="1547664" y="1268760"/>
            <a:chExt cx="4392488" cy="3312368"/>
          </a:xfrm>
        </p:grpSpPr>
        <p:pic>
          <p:nvPicPr>
            <p:cNvPr id="13" name="Grafik 12" descr="scout_O3_vs_CO_al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7834" y="2060848"/>
              <a:ext cx="2843808" cy="2275047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203848" y="1268760"/>
              <a:ext cx="2736304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u="sng" dirty="0" smtClean="0">
                  <a:latin typeface="Comic Sans MS" pitchFamily="66" charset="0"/>
                  <a:cs typeface="Arial" pitchFamily="34" charset="0"/>
                </a:rPr>
                <a:t>Below TTL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, O</a:t>
              </a:r>
              <a:r>
                <a:rPr lang="en-GB" sz="1400" b="1" baseline="-25000" dirty="0" smtClean="0"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 is dominated by tropospheric sources:</a:t>
              </a:r>
            </a:p>
            <a:p>
              <a:pPr>
                <a:spcAft>
                  <a:spcPts val="1500"/>
                </a:spcAft>
              </a:pPr>
              <a:r>
                <a:rPr lang="en-GB" sz="1400" b="1" dirty="0" smtClean="0">
                  <a:latin typeface="Comic Sans MS" pitchFamily="66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CO and O</a:t>
              </a:r>
              <a:r>
                <a:rPr lang="en-GB" sz="1400" b="1" baseline="-25000" dirty="0" smtClean="0"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en-GB" sz="1400" b="1" dirty="0" smtClean="0">
                  <a:latin typeface="Comic Sans MS" pitchFamily="66" charset="0"/>
                  <a:cs typeface="Arial" pitchFamily="34" charset="0"/>
                </a:rPr>
                <a:t> are correlated</a:t>
              </a:r>
              <a:endParaRPr lang="en-GB" sz="1400" b="1" dirty="0" smtClean="0">
                <a:latin typeface="Comic Sans MS" pitchFamily="66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1547664" y="4077072"/>
              <a:ext cx="864096" cy="50405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V="1">
              <a:off x="2627784" y="3645024"/>
              <a:ext cx="648072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1422032">
              <a:off x="4345386" y="2214550"/>
              <a:ext cx="432048" cy="182939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ieren 34"/>
          <p:cNvGrpSpPr/>
          <p:nvPr/>
        </p:nvGrpSpPr>
        <p:grpSpPr>
          <a:xfrm>
            <a:off x="2987824" y="4149080"/>
            <a:ext cx="6048672" cy="2520280"/>
            <a:chOff x="2987824" y="4149080"/>
            <a:chExt cx="6048672" cy="2520280"/>
          </a:xfrm>
        </p:grpSpPr>
        <p:sp>
          <p:nvSpPr>
            <p:cNvPr id="32" name="Rechteck 31"/>
            <p:cNvSpPr/>
            <p:nvPr/>
          </p:nvSpPr>
          <p:spPr>
            <a:xfrm>
              <a:off x="5580112" y="4853478"/>
              <a:ext cx="3456384" cy="181588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b="1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  <a:sym typeface="Wingdings" pitchFamily="2" charset="2"/>
                </a:rPr>
                <a:t>!!!	 However, ...	  !!!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  <a:sym typeface="Wingdings" pitchFamily="2" charset="2"/>
                </a:rPr>
                <a:t>observed </a:t>
              </a:r>
              <a:r>
                <a:rPr lang="en-GB" sz="14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SO</a:t>
              </a:r>
              <a:r>
                <a:rPr lang="en-GB" sz="1400" baseline="-250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en-GB" sz="14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  <a:sym typeface="Wingdings" pitchFamily="2" charset="2"/>
                </a:rPr>
                <a:t> t</a:t>
              </a:r>
              <a:r>
                <a:rPr lang="en-GB" sz="14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oo low to be dominant </a:t>
              </a:r>
              <a:r>
                <a:rPr lang="en-GB" sz="1400" dirty="0" err="1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strat</a:t>
              </a:r>
              <a:r>
                <a:rPr lang="en-GB" sz="14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. sulfur source (transport via OCS @ 500 </a:t>
              </a:r>
              <a:r>
                <a:rPr lang="en-GB" sz="1400" dirty="0" err="1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ppt</a:t>
              </a:r>
              <a:r>
                <a:rPr lang="en-GB" sz="1400" dirty="0" smtClean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rPr>
                <a:t> is at least 3 times as large).</a:t>
              </a:r>
            </a:p>
            <a:p>
              <a:pPr>
                <a:spcAft>
                  <a:spcPts val="1200"/>
                </a:spcAft>
              </a:pPr>
              <a:r>
                <a:rPr lang="en-GB" sz="1400" dirty="0" smtClean="0">
                  <a:latin typeface="Comic Sans MS" pitchFamily="66" charset="0"/>
                  <a:cs typeface="Arial" pitchFamily="34" charset="0"/>
                </a:rPr>
                <a:t>SO</a:t>
              </a:r>
              <a:r>
                <a:rPr lang="en-GB" sz="1400" baseline="-25000" dirty="0" smtClean="0"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en-GB" sz="1400" dirty="0" smtClean="0">
                  <a:latin typeface="Comic Sans MS" pitchFamily="66" charset="0"/>
                  <a:cs typeface="Arial" pitchFamily="34" charset="0"/>
                </a:rPr>
                <a:t> in the range expected from the limited marine sources of SO</a:t>
              </a:r>
              <a:r>
                <a:rPr lang="en-GB" sz="1400" baseline="-25000" dirty="0" smtClean="0"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en-GB" sz="1400" dirty="0" smtClean="0">
                  <a:latin typeface="Comic Sans MS" pitchFamily="66" charset="0"/>
                  <a:cs typeface="Arial" pitchFamily="34" charset="0"/>
                </a:rPr>
                <a:t> and rapidly oxidized reduced sulfur gases</a:t>
              </a: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2987824" y="4149080"/>
              <a:ext cx="504056" cy="216024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67544" y="116632"/>
            <a:ext cx="82809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Are “low” SO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mixing ratios observed during SCOUT-O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climatological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MONITORING Station in W. Pacific as part of </a:t>
            </a:r>
            <a:r>
              <a:rPr lang="en-GB" b="1" dirty="0" err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StratoCLIM</a:t>
            </a:r>
            <a:endParaRPr lang="en-GB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51520" y="980728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u="sng" dirty="0" smtClean="0">
                <a:latin typeface="Comic Sans MS" pitchFamily="66" charset="0"/>
                <a:cs typeface="Arial" pitchFamily="34" charset="0"/>
              </a:rPr>
              <a:t>Possible sulfur sources in OH-Hole air masses</a:t>
            </a:r>
          </a:p>
          <a:p>
            <a:pPr algn="ctr">
              <a:spcAft>
                <a:spcPts val="600"/>
              </a:spcAft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Ship emissions (e.g. </a:t>
            </a:r>
            <a:r>
              <a:rPr lang="en-GB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Capaldo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 et al., </a:t>
            </a:r>
            <a:r>
              <a:rPr lang="de-DE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Nature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1999) ?</a:t>
            </a:r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buFont typeface="Wingdings"/>
              <a:buChar char="à"/>
            </a:pP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Unlikely to be clean, contain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NOx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and other pollutants, lead to shorter lifetimes (e.g. Lawrence and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Crutzen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, Nature, 1999;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Eyring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et al., Atmos. Environ., 2010)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19464" y="2640094"/>
            <a:ext cx="9044516" cy="4221367"/>
            <a:chOff x="19464" y="2640094"/>
            <a:chExt cx="9044516" cy="4221367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085" r="1028" b="1500"/>
            <a:stretch>
              <a:fillRect/>
            </a:stretch>
          </p:blipFill>
          <p:spPr bwMode="auto">
            <a:xfrm>
              <a:off x="19464" y="2640094"/>
              <a:ext cx="5992696" cy="422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3789040"/>
              <a:ext cx="377190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feld 25"/>
            <p:cNvSpPr txBox="1"/>
            <p:nvPr/>
          </p:nvSpPr>
          <p:spPr>
            <a:xfrm>
              <a:off x="5724128" y="3356992"/>
              <a:ext cx="31430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Arial" pitchFamily="34" charset="0"/>
                  <a:cs typeface="Arial" pitchFamily="34" charset="0"/>
                </a:rPr>
                <a:t>Surface OH from</a:t>
              </a:r>
            </a:p>
            <a:p>
              <a:pPr algn="ctr"/>
              <a:r>
                <a:rPr lang="en-US" sz="1300" b="1" dirty="0" smtClean="0">
                  <a:latin typeface="Arial" pitchFamily="34" charset="0"/>
                  <a:cs typeface="Arial" pitchFamily="34" charset="0"/>
                </a:rPr>
                <a:t>Lawrence and </a:t>
              </a:r>
              <a:r>
                <a:rPr lang="en-US" sz="1300" b="1" dirty="0" err="1" smtClean="0">
                  <a:latin typeface="Arial" pitchFamily="34" charset="0"/>
                  <a:cs typeface="Arial" pitchFamily="34" charset="0"/>
                </a:rPr>
                <a:t>Crutzen</a:t>
              </a:r>
              <a:r>
                <a:rPr lang="en-US" sz="13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300" b="1" i="1" dirty="0" smtClean="0">
                  <a:latin typeface="Arial" pitchFamily="34" charset="0"/>
                  <a:cs typeface="Arial" pitchFamily="34" charset="0"/>
                </a:rPr>
                <a:t>Nature</a:t>
              </a:r>
              <a:r>
                <a:rPr lang="en-US" sz="1300" b="1" dirty="0" smtClean="0">
                  <a:latin typeface="Arial" pitchFamily="34" charset="0"/>
                  <a:cs typeface="Arial" pitchFamily="34" charset="0"/>
                </a:rPr>
                <a:t>, 1999</a:t>
              </a:r>
              <a:endParaRPr lang="en-US" sz="13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On-screen Show (4:3)</PresentationFormat>
  <Paragraphs>195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 von Hobe</dc:creator>
  <cp:lastModifiedBy>Thomason, Larry W.</cp:lastModifiedBy>
  <cp:revision>38</cp:revision>
  <dcterms:created xsi:type="dcterms:W3CDTF">2013-03-01T21:24:25Z</dcterms:created>
  <dcterms:modified xsi:type="dcterms:W3CDTF">2013-11-05T14:31:44Z</dcterms:modified>
</cp:coreProperties>
</file>